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4" r:id="rId1"/>
  </p:sld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2" r:id="rId19"/>
    <p:sldId id="333" r:id="rId20"/>
    <p:sldId id="334" r:id="rId21"/>
    <p:sldId id="335" r:id="rId22"/>
    <p:sldId id="331" r:id="rId23"/>
    <p:sldId id="336" r:id="rId24"/>
    <p:sldId id="337" r:id="rId25"/>
    <p:sldId id="338" r:id="rId26"/>
    <p:sldId id="339" r:id="rId27"/>
    <p:sldId id="340" r:id="rId28"/>
    <p:sldId id="341" r:id="rId29"/>
    <p:sldId id="342" r:id="rId30"/>
    <p:sldId id="343" r:id="rId31"/>
    <p:sldId id="344" r:id="rId32"/>
    <p:sldId id="345" r:id="rId33"/>
    <p:sldId id="354" r:id="rId34"/>
    <p:sldId id="346" r:id="rId35"/>
    <p:sldId id="347" r:id="rId36"/>
    <p:sldId id="356" r:id="rId37"/>
    <p:sldId id="357" r:id="rId38"/>
    <p:sldId id="358" r:id="rId39"/>
    <p:sldId id="359" r:id="rId40"/>
    <p:sldId id="360" r:id="rId41"/>
    <p:sldId id="361" r:id="rId42"/>
    <p:sldId id="362" r:id="rId43"/>
    <p:sldId id="364" r:id="rId44"/>
    <p:sldId id="363" r:id="rId45"/>
    <p:sldId id="365" r:id="rId46"/>
    <p:sldId id="366" r:id="rId47"/>
    <p:sldId id="367" r:id="rId48"/>
    <p:sldId id="368" r:id="rId49"/>
    <p:sldId id="372" r:id="rId50"/>
    <p:sldId id="369" r:id="rId51"/>
    <p:sldId id="370" r:id="rId52"/>
    <p:sldId id="371" r:id="rId53"/>
    <p:sldId id="348" r:id="rId54"/>
    <p:sldId id="373" r:id="rId55"/>
    <p:sldId id="374" r:id="rId56"/>
    <p:sldId id="375" r:id="rId57"/>
    <p:sldId id="377" r:id="rId58"/>
    <p:sldId id="378" r:id="rId59"/>
    <p:sldId id="379" r:id="rId60"/>
    <p:sldId id="380" r:id="rId61"/>
    <p:sldId id="381" r:id="rId62"/>
    <p:sldId id="382" r:id="rId63"/>
    <p:sldId id="383" r:id="rId64"/>
    <p:sldId id="384" r:id="rId65"/>
    <p:sldId id="385" r:id="rId66"/>
    <p:sldId id="386" r:id="rId67"/>
    <p:sldId id="387" r:id="rId68"/>
    <p:sldId id="388" r:id="rId69"/>
    <p:sldId id="389" r:id="rId70"/>
    <p:sldId id="390" r:id="rId71"/>
    <p:sldId id="391" r:id="rId72"/>
    <p:sldId id="392" r:id="rId73"/>
    <p:sldId id="393" r:id="rId74"/>
    <p:sldId id="394" r:id="rId75"/>
    <p:sldId id="395" r:id="rId76"/>
    <p:sldId id="396" r:id="rId77"/>
    <p:sldId id="397" r:id="rId78"/>
    <p:sldId id="398" r:id="rId79"/>
    <p:sldId id="399" r:id="rId80"/>
    <p:sldId id="400" r:id="rId81"/>
    <p:sldId id="401" r:id="rId82"/>
    <p:sldId id="402" r:id="rId83"/>
    <p:sldId id="403" r:id="rId84"/>
    <p:sldId id="267" r:id="rId8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0063"/>
    <a:srgbClr val="990099"/>
    <a:srgbClr val="F7AE20"/>
    <a:srgbClr val="ED7324"/>
    <a:srgbClr val="0064A0"/>
    <a:srgbClr val="771D82"/>
    <a:srgbClr val="288ABA"/>
    <a:srgbClr val="131D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2500" autoAdjust="0"/>
    <p:restoredTop sz="95195" autoAdjust="0"/>
  </p:normalViewPr>
  <p:slideViewPr>
    <p:cSldViewPr>
      <p:cViewPr varScale="1">
        <p:scale>
          <a:sx n="67" d="100"/>
          <a:sy n="67" d="100"/>
        </p:scale>
        <p:origin x="1600" y="44"/>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E1CED03-0196-4615-977B-04FE378DE118}"/>
              </a:ext>
            </a:extLst>
          </p:cNvPr>
          <p:cNvSpPr>
            <a:spLocks noGrp="1"/>
          </p:cNvSpPr>
          <p:nvPr>
            <p:ph type="dt" sz="half" idx="10"/>
          </p:nvPr>
        </p:nvSpPr>
        <p:spPr/>
        <p:txBody>
          <a:bodyPr/>
          <a:lstStyle>
            <a:lvl1pPr>
              <a:defRPr/>
            </a:lvl1pPr>
          </a:lstStyle>
          <a:p>
            <a:pPr>
              <a:defRPr/>
            </a:pPr>
            <a:fld id="{88AA4312-9622-44E7-92DE-3DCB8A34C786}" type="datetimeFigureOut">
              <a:rPr lang="en-US"/>
              <a:pPr>
                <a:defRPr/>
              </a:pPr>
              <a:t>12/1/2022</a:t>
            </a:fld>
            <a:endParaRPr lang="en-US"/>
          </a:p>
        </p:txBody>
      </p:sp>
      <p:sp>
        <p:nvSpPr>
          <p:cNvPr id="5" name="Footer Placeholder 4">
            <a:extLst>
              <a:ext uri="{FF2B5EF4-FFF2-40B4-BE49-F238E27FC236}">
                <a16:creationId xmlns:a16="http://schemas.microsoft.com/office/drawing/2014/main" id="{9D93F7E7-DA9C-4660-A283-2211318E33A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7A6DFE0-9942-49A4-9E9E-6B23B4EB96D2}"/>
              </a:ext>
            </a:extLst>
          </p:cNvPr>
          <p:cNvSpPr>
            <a:spLocks noGrp="1"/>
          </p:cNvSpPr>
          <p:nvPr>
            <p:ph type="sldNum" sz="quarter" idx="12"/>
          </p:nvPr>
        </p:nvSpPr>
        <p:spPr/>
        <p:txBody>
          <a:bodyPr/>
          <a:lstStyle>
            <a:lvl1pPr>
              <a:defRPr/>
            </a:lvl1pPr>
          </a:lstStyle>
          <a:p>
            <a:fld id="{1E2E567D-AB99-459E-9895-71D2C4BDA3BC}" type="slidenum">
              <a:rPr lang="en-US" altLang="en-US"/>
              <a:pPr/>
              <a:t>‹#›</a:t>
            </a:fld>
            <a:endParaRPr lang="en-US" altLang="en-US"/>
          </a:p>
        </p:txBody>
      </p:sp>
    </p:spTree>
    <p:extLst>
      <p:ext uri="{BB962C8B-B14F-4D97-AF65-F5344CB8AC3E}">
        <p14:creationId xmlns:p14="http://schemas.microsoft.com/office/powerpoint/2010/main" val="1654524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91D096-4447-4355-B364-3DDC5F98F688}"/>
              </a:ext>
            </a:extLst>
          </p:cNvPr>
          <p:cNvSpPr>
            <a:spLocks noGrp="1"/>
          </p:cNvSpPr>
          <p:nvPr>
            <p:ph type="dt" sz="half" idx="10"/>
          </p:nvPr>
        </p:nvSpPr>
        <p:spPr/>
        <p:txBody>
          <a:bodyPr/>
          <a:lstStyle>
            <a:lvl1pPr>
              <a:defRPr/>
            </a:lvl1pPr>
          </a:lstStyle>
          <a:p>
            <a:pPr>
              <a:defRPr/>
            </a:pPr>
            <a:fld id="{BDBC2853-E685-4681-8B55-2D46E8FAADC9}" type="datetimeFigureOut">
              <a:rPr lang="en-US"/>
              <a:pPr>
                <a:defRPr/>
              </a:pPr>
              <a:t>12/1/2022</a:t>
            </a:fld>
            <a:endParaRPr lang="en-US"/>
          </a:p>
        </p:txBody>
      </p:sp>
      <p:sp>
        <p:nvSpPr>
          <p:cNvPr id="5" name="Footer Placeholder 4">
            <a:extLst>
              <a:ext uri="{FF2B5EF4-FFF2-40B4-BE49-F238E27FC236}">
                <a16:creationId xmlns:a16="http://schemas.microsoft.com/office/drawing/2014/main" id="{5D09EE30-D185-4A30-B916-78295AFB3E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7D3876-0AC1-404F-A5ED-67AE60B11FF3}"/>
              </a:ext>
            </a:extLst>
          </p:cNvPr>
          <p:cNvSpPr>
            <a:spLocks noGrp="1"/>
          </p:cNvSpPr>
          <p:nvPr>
            <p:ph type="sldNum" sz="quarter" idx="12"/>
          </p:nvPr>
        </p:nvSpPr>
        <p:spPr/>
        <p:txBody>
          <a:bodyPr/>
          <a:lstStyle>
            <a:lvl1pPr>
              <a:defRPr/>
            </a:lvl1pPr>
          </a:lstStyle>
          <a:p>
            <a:fld id="{70FB7538-B626-43F6-BAD1-F13D72800BDC}" type="slidenum">
              <a:rPr lang="en-US" altLang="en-US"/>
              <a:pPr/>
              <a:t>‹#›</a:t>
            </a:fld>
            <a:endParaRPr lang="en-US" altLang="en-US"/>
          </a:p>
        </p:txBody>
      </p:sp>
    </p:spTree>
    <p:extLst>
      <p:ext uri="{BB962C8B-B14F-4D97-AF65-F5344CB8AC3E}">
        <p14:creationId xmlns:p14="http://schemas.microsoft.com/office/powerpoint/2010/main" val="1432176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229FF-2838-4A26-BA65-4A109BC036DE}"/>
              </a:ext>
            </a:extLst>
          </p:cNvPr>
          <p:cNvSpPr>
            <a:spLocks noGrp="1"/>
          </p:cNvSpPr>
          <p:nvPr>
            <p:ph type="dt" sz="half" idx="10"/>
          </p:nvPr>
        </p:nvSpPr>
        <p:spPr/>
        <p:txBody>
          <a:bodyPr/>
          <a:lstStyle>
            <a:lvl1pPr>
              <a:defRPr/>
            </a:lvl1pPr>
          </a:lstStyle>
          <a:p>
            <a:pPr>
              <a:defRPr/>
            </a:pPr>
            <a:fld id="{45F94A13-2766-44DA-8A02-0F5C1C6A575A}" type="datetimeFigureOut">
              <a:rPr lang="en-US"/>
              <a:pPr>
                <a:defRPr/>
              </a:pPr>
              <a:t>12/1/2022</a:t>
            </a:fld>
            <a:endParaRPr lang="en-US"/>
          </a:p>
        </p:txBody>
      </p:sp>
      <p:sp>
        <p:nvSpPr>
          <p:cNvPr id="5" name="Footer Placeholder 4">
            <a:extLst>
              <a:ext uri="{FF2B5EF4-FFF2-40B4-BE49-F238E27FC236}">
                <a16:creationId xmlns:a16="http://schemas.microsoft.com/office/drawing/2014/main" id="{C3FC90DA-C12D-485C-B33F-3ADFD2B7FF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4E52AB-B4DB-486E-9F60-1D303C5380FA}"/>
              </a:ext>
            </a:extLst>
          </p:cNvPr>
          <p:cNvSpPr>
            <a:spLocks noGrp="1"/>
          </p:cNvSpPr>
          <p:nvPr>
            <p:ph type="sldNum" sz="quarter" idx="12"/>
          </p:nvPr>
        </p:nvSpPr>
        <p:spPr/>
        <p:txBody>
          <a:bodyPr/>
          <a:lstStyle>
            <a:lvl1pPr>
              <a:defRPr/>
            </a:lvl1pPr>
          </a:lstStyle>
          <a:p>
            <a:fld id="{FEC41252-4652-4034-8132-AC0AEE9E961B}" type="slidenum">
              <a:rPr lang="en-US" altLang="en-US"/>
              <a:pPr/>
              <a:t>‹#›</a:t>
            </a:fld>
            <a:endParaRPr lang="en-US" altLang="en-US"/>
          </a:p>
        </p:txBody>
      </p:sp>
    </p:spTree>
    <p:extLst>
      <p:ext uri="{BB962C8B-B14F-4D97-AF65-F5344CB8AC3E}">
        <p14:creationId xmlns:p14="http://schemas.microsoft.com/office/powerpoint/2010/main" val="718180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EFC550-6F05-467C-90F2-7CFFC6F90045}"/>
              </a:ext>
            </a:extLst>
          </p:cNvPr>
          <p:cNvSpPr>
            <a:spLocks noGrp="1"/>
          </p:cNvSpPr>
          <p:nvPr>
            <p:ph type="dt" sz="half" idx="10"/>
          </p:nvPr>
        </p:nvSpPr>
        <p:spPr/>
        <p:txBody>
          <a:bodyPr/>
          <a:lstStyle>
            <a:lvl1pPr>
              <a:defRPr/>
            </a:lvl1pPr>
          </a:lstStyle>
          <a:p>
            <a:pPr>
              <a:defRPr/>
            </a:pPr>
            <a:fld id="{4F652E97-9A18-491F-919B-867879973828}" type="datetimeFigureOut">
              <a:rPr lang="en-US"/>
              <a:pPr>
                <a:defRPr/>
              </a:pPr>
              <a:t>12/1/2022</a:t>
            </a:fld>
            <a:endParaRPr lang="en-US"/>
          </a:p>
        </p:txBody>
      </p:sp>
      <p:sp>
        <p:nvSpPr>
          <p:cNvPr id="5" name="Footer Placeholder 4">
            <a:extLst>
              <a:ext uri="{FF2B5EF4-FFF2-40B4-BE49-F238E27FC236}">
                <a16:creationId xmlns:a16="http://schemas.microsoft.com/office/drawing/2014/main" id="{9AEFF203-88B5-4A43-8D15-F201676C84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E2DE76-40F7-4BB6-8F0A-1BD1500FC6A8}"/>
              </a:ext>
            </a:extLst>
          </p:cNvPr>
          <p:cNvSpPr>
            <a:spLocks noGrp="1"/>
          </p:cNvSpPr>
          <p:nvPr>
            <p:ph type="sldNum" sz="quarter" idx="12"/>
          </p:nvPr>
        </p:nvSpPr>
        <p:spPr/>
        <p:txBody>
          <a:bodyPr/>
          <a:lstStyle>
            <a:lvl1pPr>
              <a:defRPr/>
            </a:lvl1pPr>
          </a:lstStyle>
          <a:p>
            <a:fld id="{8EFB8876-CBF9-459F-B6F6-7B8447145C5C}" type="slidenum">
              <a:rPr lang="en-US" altLang="en-US"/>
              <a:pPr/>
              <a:t>‹#›</a:t>
            </a:fld>
            <a:endParaRPr lang="en-US" altLang="en-US"/>
          </a:p>
        </p:txBody>
      </p:sp>
    </p:spTree>
    <p:extLst>
      <p:ext uri="{BB962C8B-B14F-4D97-AF65-F5344CB8AC3E}">
        <p14:creationId xmlns:p14="http://schemas.microsoft.com/office/powerpoint/2010/main" val="3612699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7DB3D-67CC-445D-80A5-8A647BE68C44}"/>
              </a:ext>
            </a:extLst>
          </p:cNvPr>
          <p:cNvSpPr>
            <a:spLocks noGrp="1"/>
          </p:cNvSpPr>
          <p:nvPr>
            <p:ph type="dt" sz="half" idx="10"/>
          </p:nvPr>
        </p:nvSpPr>
        <p:spPr/>
        <p:txBody>
          <a:bodyPr/>
          <a:lstStyle>
            <a:lvl1pPr>
              <a:defRPr/>
            </a:lvl1pPr>
          </a:lstStyle>
          <a:p>
            <a:pPr>
              <a:defRPr/>
            </a:pPr>
            <a:fld id="{D9C4454B-B2C2-4EBF-81A0-F8E705FCA4DA}" type="datetimeFigureOut">
              <a:rPr lang="en-US"/>
              <a:pPr>
                <a:defRPr/>
              </a:pPr>
              <a:t>12/1/2022</a:t>
            </a:fld>
            <a:endParaRPr lang="en-US"/>
          </a:p>
        </p:txBody>
      </p:sp>
      <p:sp>
        <p:nvSpPr>
          <p:cNvPr id="5" name="Footer Placeholder 4">
            <a:extLst>
              <a:ext uri="{FF2B5EF4-FFF2-40B4-BE49-F238E27FC236}">
                <a16:creationId xmlns:a16="http://schemas.microsoft.com/office/drawing/2014/main" id="{DC359C3F-38E8-4FD6-B26D-11435D5B89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BD976A2-8A85-4404-BE1A-6549403AA91C}"/>
              </a:ext>
            </a:extLst>
          </p:cNvPr>
          <p:cNvSpPr>
            <a:spLocks noGrp="1"/>
          </p:cNvSpPr>
          <p:nvPr>
            <p:ph type="sldNum" sz="quarter" idx="12"/>
          </p:nvPr>
        </p:nvSpPr>
        <p:spPr/>
        <p:txBody>
          <a:bodyPr/>
          <a:lstStyle>
            <a:lvl1pPr>
              <a:defRPr/>
            </a:lvl1pPr>
          </a:lstStyle>
          <a:p>
            <a:fld id="{D16DA949-A3D2-4CF0-BB6A-5836362380E7}" type="slidenum">
              <a:rPr lang="en-US" altLang="en-US"/>
              <a:pPr/>
              <a:t>‹#›</a:t>
            </a:fld>
            <a:endParaRPr lang="en-US" altLang="en-US"/>
          </a:p>
        </p:txBody>
      </p:sp>
    </p:spTree>
    <p:extLst>
      <p:ext uri="{BB962C8B-B14F-4D97-AF65-F5344CB8AC3E}">
        <p14:creationId xmlns:p14="http://schemas.microsoft.com/office/powerpoint/2010/main" val="2258612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C6881D3-18B2-47F5-99E2-85AD823746E9}"/>
              </a:ext>
            </a:extLst>
          </p:cNvPr>
          <p:cNvSpPr>
            <a:spLocks noGrp="1"/>
          </p:cNvSpPr>
          <p:nvPr>
            <p:ph type="dt" sz="half" idx="10"/>
          </p:nvPr>
        </p:nvSpPr>
        <p:spPr/>
        <p:txBody>
          <a:bodyPr/>
          <a:lstStyle>
            <a:lvl1pPr>
              <a:defRPr/>
            </a:lvl1pPr>
          </a:lstStyle>
          <a:p>
            <a:pPr>
              <a:defRPr/>
            </a:pPr>
            <a:fld id="{75A43C27-3725-4F7E-BFF3-8A4C3C79C14C}" type="datetimeFigureOut">
              <a:rPr lang="en-US"/>
              <a:pPr>
                <a:defRPr/>
              </a:pPr>
              <a:t>12/1/2022</a:t>
            </a:fld>
            <a:endParaRPr lang="en-US"/>
          </a:p>
        </p:txBody>
      </p:sp>
      <p:sp>
        <p:nvSpPr>
          <p:cNvPr id="6" name="Footer Placeholder 4">
            <a:extLst>
              <a:ext uri="{FF2B5EF4-FFF2-40B4-BE49-F238E27FC236}">
                <a16:creationId xmlns:a16="http://schemas.microsoft.com/office/drawing/2014/main" id="{AE36D79D-302B-4D76-9764-4506F61BEB4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1A482B8-EF99-4957-BACD-77876B0E1527}"/>
              </a:ext>
            </a:extLst>
          </p:cNvPr>
          <p:cNvSpPr>
            <a:spLocks noGrp="1"/>
          </p:cNvSpPr>
          <p:nvPr>
            <p:ph type="sldNum" sz="quarter" idx="12"/>
          </p:nvPr>
        </p:nvSpPr>
        <p:spPr/>
        <p:txBody>
          <a:bodyPr/>
          <a:lstStyle>
            <a:lvl1pPr>
              <a:defRPr/>
            </a:lvl1pPr>
          </a:lstStyle>
          <a:p>
            <a:fld id="{E9F1BA9A-32B7-4C14-9FAC-FBCDDA32E1BE}" type="slidenum">
              <a:rPr lang="en-US" altLang="en-US"/>
              <a:pPr/>
              <a:t>‹#›</a:t>
            </a:fld>
            <a:endParaRPr lang="en-US" altLang="en-US"/>
          </a:p>
        </p:txBody>
      </p:sp>
    </p:spTree>
    <p:extLst>
      <p:ext uri="{BB962C8B-B14F-4D97-AF65-F5344CB8AC3E}">
        <p14:creationId xmlns:p14="http://schemas.microsoft.com/office/powerpoint/2010/main" val="503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2835A07-6E56-423A-9D77-1A26896AD24D}"/>
              </a:ext>
            </a:extLst>
          </p:cNvPr>
          <p:cNvSpPr>
            <a:spLocks noGrp="1"/>
          </p:cNvSpPr>
          <p:nvPr>
            <p:ph type="dt" sz="half" idx="10"/>
          </p:nvPr>
        </p:nvSpPr>
        <p:spPr/>
        <p:txBody>
          <a:bodyPr/>
          <a:lstStyle>
            <a:lvl1pPr>
              <a:defRPr/>
            </a:lvl1pPr>
          </a:lstStyle>
          <a:p>
            <a:pPr>
              <a:defRPr/>
            </a:pPr>
            <a:fld id="{89F26F41-DEE7-479C-8940-9458C782C80A}" type="datetimeFigureOut">
              <a:rPr lang="en-US"/>
              <a:pPr>
                <a:defRPr/>
              </a:pPr>
              <a:t>12/1/2022</a:t>
            </a:fld>
            <a:endParaRPr lang="en-US"/>
          </a:p>
        </p:txBody>
      </p:sp>
      <p:sp>
        <p:nvSpPr>
          <p:cNvPr id="8" name="Footer Placeholder 4">
            <a:extLst>
              <a:ext uri="{FF2B5EF4-FFF2-40B4-BE49-F238E27FC236}">
                <a16:creationId xmlns:a16="http://schemas.microsoft.com/office/drawing/2014/main" id="{2B1FDBC9-35E2-4449-91E4-9F7EF4ADFC2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03FB981-6062-43BC-A971-3C381E5BB365}"/>
              </a:ext>
            </a:extLst>
          </p:cNvPr>
          <p:cNvSpPr>
            <a:spLocks noGrp="1"/>
          </p:cNvSpPr>
          <p:nvPr>
            <p:ph type="sldNum" sz="quarter" idx="12"/>
          </p:nvPr>
        </p:nvSpPr>
        <p:spPr/>
        <p:txBody>
          <a:bodyPr/>
          <a:lstStyle>
            <a:lvl1pPr>
              <a:defRPr/>
            </a:lvl1pPr>
          </a:lstStyle>
          <a:p>
            <a:fld id="{DEAF20A3-31E9-4DA0-AEA9-01C5A29871B7}" type="slidenum">
              <a:rPr lang="en-US" altLang="en-US"/>
              <a:pPr/>
              <a:t>‹#›</a:t>
            </a:fld>
            <a:endParaRPr lang="en-US" altLang="en-US"/>
          </a:p>
        </p:txBody>
      </p:sp>
    </p:spTree>
    <p:extLst>
      <p:ext uri="{BB962C8B-B14F-4D97-AF65-F5344CB8AC3E}">
        <p14:creationId xmlns:p14="http://schemas.microsoft.com/office/powerpoint/2010/main" val="1264380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4CF5EC8-AB94-413B-A6A2-8CA6033380FD}"/>
              </a:ext>
            </a:extLst>
          </p:cNvPr>
          <p:cNvSpPr>
            <a:spLocks noGrp="1"/>
          </p:cNvSpPr>
          <p:nvPr>
            <p:ph type="dt" sz="half" idx="10"/>
          </p:nvPr>
        </p:nvSpPr>
        <p:spPr/>
        <p:txBody>
          <a:bodyPr/>
          <a:lstStyle>
            <a:lvl1pPr>
              <a:defRPr/>
            </a:lvl1pPr>
          </a:lstStyle>
          <a:p>
            <a:pPr>
              <a:defRPr/>
            </a:pPr>
            <a:fld id="{931E42A8-B392-44AB-9B8F-1DD9359B536F}" type="datetimeFigureOut">
              <a:rPr lang="en-US"/>
              <a:pPr>
                <a:defRPr/>
              </a:pPr>
              <a:t>12/1/2022</a:t>
            </a:fld>
            <a:endParaRPr lang="en-US"/>
          </a:p>
        </p:txBody>
      </p:sp>
      <p:sp>
        <p:nvSpPr>
          <p:cNvPr id="4" name="Footer Placeholder 4">
            <a:extLst>
              <a:ext uri="{FF2B5EF4-FFF2-40B4-BE49-F238E27FC236}">
                <a16:creationId xmlns:a16="http://schemas.microsoft.com/office/drawing/2014/main" id="{0F4198B4-6AAF-4589-8CAB-B0B363FF918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7C2C954-D13F-4C29-821E-DB85198ADD3D}"/>
              </a:ext>
            </a:extLst>
          </p:cNvPr>
          <p:cNvSpPr>
            <a:spLocks noGrp="1"/>
          </p:cNvSpPr>
          <p:nvPr>
            <p:ph type="sldNum" sz="quarter" idx="12"/>
          </p:nvPr>
        </p:nvSpPr>
        <p:spPr/>
        <p:txBody>
          <a:bodyPr/>
          <a:lstStyle>
            <a:lvl1pPr>
              <a:defRPr/>
            </a:lvl1pPr>
          </a:lstStyle>
          <a:p>
            <a:fld id="{EDB8C899-47F2-4CB4-BA5A-68CEBF8D8A09}" type="slidenum">
              <a:rPr lang="en-US" altLang="en-US"/>
              <a:pPr/>
              <a:t>‹#›</a:t>
            </a:fld>
            <a:endParaRPr lang="en-US" altLang="en-US"/>
          </a:p>
        </p:txBody>
      </p:sp>
    </p:spTree>
    <p:extLst>
      <p:ext uri="{BB962C8B-B14F-4D97-AF65-F5344CB8AC3E}">
        <p14:creationId xmlns:p14="http://schemas.microsoft.com/office/powerpoint/2010/main" val="251276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D76508C-76E5-4765-B08C-DD8FF67158F5}"/>
              </a:ext>
            </a:extLst>
          </p:cNvPr>
          <p:cNvSpPr>
            <a:spLocks noGrp="1"/>
          </p:cNvSpPr>
          <p:nvPr>
            <p:ph type="dt" sz="half" idx="10"/>
          </p:nvPr>
        </p:nvSpPr>
        <p:spPr/>
        <p:txBody>
          <a:bodyPr/>
          <a:lstStyle>
            <a:lvl1pPr>
              <a:defRPr/>
            </a:lvl1pPr>
          </a:lstStyle>
          <a:p>
            <a:pPr>
              <a:defRPr/>
            </a:pPr>
            <a:fld id="{0599C355-4698-4CB4-A864-2D875A5BFF81}" type="datetimeFigureOut">
              <a:rPr lang="en-US"/>
              <a:pPr>
                <a:defRPr/>
              </a:pPr>
              <a:t>12/1/2022</a:t>
            </a:fld>
            <a:endParaRPr lang="en-US"/>
          </a:p>
        </p:txBody>
      </p:sp>
      <p:sp>
        <p:nvSpPr>
          <p:cNvPr id="3" name="Footer Placeholder 4">
            <a:extLst>
              <a:ext uri="{FF2B5EF4-FFF2-40B4-BE49-F238E27FC236}">
                <a16:creationId xmlns:a16="http://schemas.microsoft.com/office/drawing/2014/main" id="{17DE98FE-6D2B-4C3B-8508-E4101B0B24D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07DB33E-811E-4FAB-A346-8686B9B47845}"/>
              </a:ext>
            </a:extLst>
          </p:cNvPr>
          <p:cNvSpPr>
            <a:spLocks noGrp="1"/>
          </p:cNvSpPr>
          <p:nvPr>
            <p:ph type="sldNum" sz="quarter" idx="12"/>
          </p:nvPr>
        </p:nvSpPr>
        <p:spPr/>
        <p:txBody>
          <a:bodyPr/>
          <a:lstStyle>
            <a:lvl1pPr>
              <a:defRPr/>
            </a:lvl1pPr>
          </a:lstStyle>
          <a:p>
            <a:fld id="{E871BDE2-A0F9-4E3D-A676-8D0FA9AB54CD}" type="slidenum">
              <a:rPr lang="en-US" altLang="en-US"/>
              <a:pPr/>
              <a:t>‹#›</a:t>
            </a:fld>
            <a:endParaRPr lang="en-US" altLang="en-US"/>
          </a:p>
        </p:txBody>
      </p:sp>
    </p:spTree>
    <p:extLst>
      <p:ext uri="{BB962C8B-B14F-4D97-AF65-F5344CB8AC3E}">
        <p14:creationId xmlns:p14="http://schemas.microsoft.com/office/powerpoint/2010/main" val="2952676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8A0A333E-EA03-44A8-8908-4745E80C8E50}"/>
              </a:ext>
            </a:extLst>
          </p:cNvPr>
          <p:cNvSpPr>
            <a:spLocks noGrp="1"/>
          </p:cNvSpPr>
          <p:nvPr>
            <p:ph type="dt" sz="half" idx="10"/>
          </p:nvPr>
        </p:nvSpPr>
        <p:spPr/>
        <p:txBody>
          <a:bodyPr/>
          <a:lstStyle>
            <a:lvl1pPr>
              <a:defRPr/>
            </a:lvl1pPr>
          </a:lstStyle>
          <a:p>
            <a:pPr>
              <a:defRPr/>
            </a:pPr>
            <a:fld id="{2BCFA263-BB67-496C-A9E2-F8E561A31A81}" type="datetimeFigureOut">
              <a:rPr lang="en-US"/>
              <a:pPr>
                <a:defRPr/>
              </a:pPr>
              <a:t>12/1/2022</a:t>
            </a:fld>
            <a:endParaRPr lang="en-US"/>
          </a:p>
        </p:txBody>
      </p:sp>
      <p:sp>
        <p:nvSpPr>
          <p:cNvPr id="6" name="Footer Placeholder 4">
            <a:extLst>
              <a:ext uri="{FF2B5EF4-FFF2-40B4-BE49-F238E27FC236}">
                <a16:creationId xmlns:a16="http://schemas.microsoft.com/office/drawing/2014/main" id="{05ED9DEF-B602-4903-9774-24DC1B4C4E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7A121CC-EFAA-4A09-A227-F5208DC88CE0}"/>
              </a:ext>
            </a:extLst>
          </p:cNvPr>
          <p:cNvSpPr>
            <a:spLocks noGrp="1"/>
          </p:cNvSpPr>
          <p:nvPr>
            <p:ph type="sldNum" sz="quarter" idx="12"/>
          </p:nvPr>
        </p:nvSpPr>
        <p:spPr/>
        <p:txBody>
          <a:bodyPr/>
          <a:lstStyle>
            <a:lvl1pPr>
              <a:defRPr/>
            </a:lvl1pPr>
          </a:lstStyle>
          <a:p>
            <a:fld id="{F2BAC006-4F0E-41B6-B0D0-64584BFAC5B3}" type="slidenum">
              <a:rPr lang="en-US" altLang="en-US"/>
              <a:pPr/>
              <a:t>‹#›</a:t>
            </a:fld>
            <a:endParaRPr lang="en-US" altLang="en-US"/>
          </a:p>
        </p:txBody>
      </p:sp>
    </p:spTree>
    <p:extLst>
      <p:ext uri="{BB962C8B-B14F-4D97-AF65-F5344CB8AC3E}">
        <p14:creationId xmlns:p14="http://schemas.microsoft.com/office/powerpoint/2010/main" val="3268364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6A65899-5E85-41DB-8782-410871AB0125}"/>
              </a:ext>
            </a:extLst>
          </p:cNvPr>
          <p:cNvSpPr>
            <a:spLocks noGrp="1"/>
          </p:cNvSpPr>
          <p:nvPr>
            <p:ph type="dt" sz="half" idx="10"/>
          </p:nvPr>
        </p:nvSpPr>
        <p:spPr/>
        <p:txBody>
          <a:bodyPr/>
          <a:lstStyle>
            <a:lvl1pPr>
              <a:defRPr/>
            </a:lvl1pPr>
          </a:lstStyle>
          <a:p>
            <a:pPr>
              <a:defRPr/>
            </a:pPr>
            <a:fld id="{F8F8F951-8C22-4EA3-8A32-03FE5D3F436E}" type="datetimeFigureOut">
              <a:rPr lang="en-US"/>
              <a:pPr>
                <a:defRPr/>
              </a:pPr>
              <a:t>12/1/2022</a:t>
            </a:fld>
            <a:endParaRPr lang="en-US"/>
          </a:p>
        </p:txBody>
      </p:sp>
      <p:sp>
        <p:nvSpPr>
          <p:cNvPr id="6" name="Footer Placeholder 5">
            <a:extLst>
              <a:ext uri="{FF2B5EF4-FFF2-40B4-BE49-F238E27FC236}">
                <a16:creationId xmlns:a16="http://schemas.microsoft.com/office/drawing/2014/main" id="{005E21F7-9182-471C-91F9-EB751DEAC265}"/>
              </a:ext>
            </a:extLst>
          </p:cNvPr>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6">
            <a:extLst>
              <a:ext uri="{FF2B5EF4-FFF2-40B4-BE49-F238E27FC236}">
                <a16:creationId xmlns:a16="http://schemas.microsoft.com/office/drawing/2014/main" id="{EC5E1D37-DDBA-4DCA-8EF1-A7446E1D8806}"/>
              </a:ext>
            </a:extLst>
          </p:cNvPr>
          <p:cNvSpPr>
            <a:spLocks noGrp="1"/>
          </p:cNvSpPr>
          <p:nvPr>
            <p:ph type="sldNum" sz="quarter" idx="12"/>
          </p:nvPr>
        </p:nvSpPr>
        <p:spPr/>
        <p:txBody>
          <a:bodyPr/>
          <a:lstStyle>
            <a:lvl1pPr>
              <a:defRPr/>
            </a:lvl1pPr>
          </a:lstStyle>
          <a:p>
            <a:fld id="{6D8F93F6-FBE6-4F5E-B8E9-E57831B06C8B}" type="slidenum">
              <a:rPr lang="en-US" altLang="en-US"/>
              <a:pPr/>
              <a:t>‹#›</a:t>
            </a:fld>
            <a:endParaRPr lang="en-US" altLang="en-US"/>
          </a:p>
        </p:txBody>
      </p:sp>
    </p:spTree>
    <p:extLst>
      <p:ext uri="{BB962C8B-B14F-4D97-AF65-F5344CB8AC3E}">
        <p14:creationId xmlns:p14="http://schemas.microsoft.com/office/powerpoint/2010/main" val="2314829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90889C-8E1E-477C-8231-A9C9A0119B71}"/>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3D0D535-AC02-4C15-9E99-948B115852D4}"/>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4361B59-D835-4BC6-8E5B-E2C89C37452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ED0FEFE3-A20D-4E4B-8EE1-C835571AC09A}" type="datetimeFigureOut">
              <a:rPr lang="en-US"/>
              <a:pPr>
                <a:defRPr/>
              </a:pPr>
              <a:t>12/1/2022</a:t>
            </a:fld>
            <a:endParaRPr lang="en-US"/>
          </a:p>
        </p:txBody>
      </p:sp>
      <p:sp>
        <p:nvSpPr>
          <p:cNvPr id="5" name="Footer Placeholder 4">
            <a:extLst>
              <a:ext uri="{FF2B5EF4-FFF2-40B4-BE49-F238E27FC236}">
                <a16:creationId xmlns:a16="http://schemas.microsoft.com/office/drawing/2014/main" id="{3D61B094-FFD4-422E-98E6-21A0C946CCA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1BE71F2F-AC44-4697-B88A-E99C081C12EA}"/>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fld id="{4152DB0D-F7C4-4583-A212-24417FDCEF8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7" r:id="rId9"/>
    <p:sldLayoutId id="2147484455" r:id="rId10"/>
    <p:sldLayoutId id="2147484456"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jpeg"/><Relationship Id="rId7"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png"/><Relationship Id="rId9"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5.emf"/><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hyperlink" Target="https://www.thingiverse.eom/thing:1376105" TargetMode="External"/><Relationship Id="rId3" Type="http://schemas.openxmlformats.org/officeDocument/2006/relationships/image" Target="../media/image3.jpeg"/><Relationship Id="rId7" Type="http://schemas.openxmlformats.org/officeDocument/2006/relationships/hyperlink" Target="https://manual.prusa3d.com/c/English_manuals"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http://personales.upv.es/sferrand/Nefertitti.stl" TargetMode="External"/><Relationship Id="rId5"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hyperlink" Target="https://www.prusaprinters.org/prints/3112%23_ga%3D2.50931626.2065968544.1609843932-42545626.160984393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hyperlink" Target="http://personales.upv.es/sferrand/IO_3_t.pdf" TargetMode="External"/><Relationship Id="rId3" Type="http://schemas.openxmlformats.org/officeDocument/2006/relationships/image" Target="../media/image3.jpeg"/><Relationship Id="rId7" Type="http://schemas.openxmlformats.org/officeDocument/2006/relationships/hyperlink" Target="https://manual.prusa3d.com/c/English_manuals"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http://elblogdelplastico.blogs.upv.es/files/2019/12/Adalinda.zip" TargetMode="External"/><Relationship Id="rId5" Type="http://schemas.openxmlformats.org/officeDocument/2006/relationships/image" Target="../media/image19.emf"/><Relationship Id="rId4" Type="http://schemas.openxmlformats.org/officeDocument/2006/relationships/image" Target="../media/image2.png"/><Relationship Id="rId9" Type="http://schemas.openxmlformats.org/officeDocument/2006/relationships/hyperlink" Target="https://www.thingiverse.com/thing:3897893"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jpeg"/><Relationship Id="rId7"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jpeg"/><Relationship Id="rId7"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png"/><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jpeg"/><Relationship Id="rId7"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png"/><Relationship Id="rId9" Type="http://schemas.openxmlformats.org/officeDocument/2006/relationships/image" Target="../media/image50.png"/></Relationships>
</file>

<file path=ppt/slides/_rels/slide4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jpeg"/><Relationship Id="rId7"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png"/><Relationship Id="rId9" Type="http://schemas.openxmlformats.org/officeDocument/2006/relationships/image" Target="../media/image55.png"/></Relationships>
</file>

<file path=ppt/slides/_rels/slide4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3.jpeg"/><Relationship Id="rId7"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png"/><Relationship Id="rId9" Type="http://schemas.openxmlformats.org/officeDocument/2006/relationships/image" Target="../media/image60.png"/></Relationships>
</file>

<file path=ppt/slides/_rels/slide4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image" Target="../media/image4.png"/><Relationship Id="rId9"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jpeg"/><Relationship Id="rId7"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jpeg"/><Relationship Id="rId7" Type="http://schemas.openxmlformats.org/officeDocument/2006/relationships/image" Target="../media/image7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jpeg"/><Relationship Id="rId7"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0.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3.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8.jpeg"/><Relationship Id="rId2" Type="http://schemas.openxmlformats.org/officeDocument/2006/relationships/image" Target="../media/image86.jpeg"/><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2.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9.jpeg"/><Relationship Id="rId1" Type="http://schemas.openxmlformats.org/officeDocument/2006/relationships/slideLayout" Target="../slideLayouts/slideLayout1.xml"/><Relationship Id="rId6" Type="http://schemas.openxmlformats.org/officeDocument/2006/relationships/image" Target="../media/image90.jpeg"/><Relationship Id="rId5" Type="http://schemas.openxmlformats.org/officeDocument/2006/relationships/image" Target="../media/image2.png"/><Relationship Id="rId4" Type="http://schemas.openxmlformats.org/officeDocument/2006/relationships/image" Target="../media/image3.jpe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1.jpeg"/><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2.png"/><Relationship Id="rId4" Type="http://schemas.openxmlformats.org/officeDocument/2006/relationships/image" Target="../media/image3.jpeg"/></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3.jpeg"/><Relationship Id="rId7" Type="http://schemas.openxmlformats.org/officeDocument/2006/relationships/image" Target="../media/image96.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3.jpeg"/><Relationship Id="rId7" Type="http://schemas.openxmlformats.org/officeDocument/2006/relationships/image" Target="../media/image100.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2.png"/><Relationship Id="rId9" Type="http://schemas.openxmlformats.org/officeDocument/2006/relationships/image" Target="../media/image102.jpeg"/></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7.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a:extLst>
              <a:ext uri="{FF2B5EF4-FFF2-40B4-BE49-F238E27FC236}">
                <a16:creationId xmlns:a16="http://schemas.microsoft.com/office/drawing/2014/main" id="{EB6BB2CD-7FA9-4D40-94F3-E38F250D8436}"/>
              </a:ext>
            </a:extLst>
          </p:cNvPr>
          <p:cNvPicPr>
            <a:picLocks noChangeAspect="1"/>
          </p:cNvPicPr>
          <p:nvPr/>
        </p:nvPicPr>
        <p:blipFill>
          <a:blip r:embed="rId2">
            <a:extLst>
              <a:ext uri="{28A0092B-C50C-407E-A947-70E740481C1C}">
                <a14:useLocalDpi xmlns:a14="http://schemas.microsoft.com/office/drawing/2010/main" val="0"/>
              </a:ext>
            </a:extLst>
          </a:blip>
          <a:srcRect l="8125" t="14961" r="16208" b="15002"/>
          <a:stretch>
            <a:fillRect/>
          </a:stretch>
        </p:blipFill>
        <p:spPr bwMode="auto">
          <a:xfrm>
            <a:off x="6834188" y="147638"/>
            <a:ext cx="20288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88CDA44-C1E6-42DB-959C-F96FB7B61A71}"/>
              </a:ext>
            </a:extLst>
          </p:cNvPr>
          <p:cNvSpPr/>
          <p:nvPr/>
        </p:nvSpPr>
        <p:spPr>
          <a:xfrm>
            <a:off x="8064500" y="5857875"/>
            <a:ext cx="215900" cy="2159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a:solidFill>
                  <a:schemeClr val="bg2">
                    <a:lumMod val="75000"/>
                  </a:schemeClr>
                </a:solidFill>
              </a:ln>
              <a:solidFill>
                <a:schemeClr val="tx1"/>
              </a:solidFill>
            </a:endParaRPr>
          </a:p>
        </p:txBody>
      </p:sp>
      <p:sp>
        <p:nvSpPr>
          <p:cNvPr id="10" name="Rectangle 9">
            <a:extLst>
              <a:ext uri="{FF2B5EF4-FFF2-40B4-BE49-F238E27FC236}">
                <a16:creationId xmlns:a16="http://schemas.microsoft.com/office/drawing/2014/main" id="{56C8FC01-E9C1-4AC2-B4DE-97EB204CACBC}"/>
              </a:ext>
            </a:extLst>
          </p:cNvPr>
          <p:cNvSpPr/>
          <p:nvPr/>
        </p:nvSpPr>
        <p:spPr>
          <a:xfrm>
            <a:off x="8135938" y="5929313"/>
            <a:ext cx="73025"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a:solidFill>
                  <a:schemeClr val="bg2">
                    <a:lumMod val="75000"/>
                  </a:schemeClr>
                </a:solidFill>
              </a:ln>
              <a:solidFill>
                <a:schemeClr val="tx1"/>
              </a:solidFill>
            </a:endParaRPr>
          </a:p>
        </p:txBody>
      </p:sp>
      <p:sp>
        <p:nvSpPr>
          <p:cNvPr id="15" name="Rectangle 14">
            <a:extLst>
              <a:ext uri="{FF2B5EF4-FFF2-40B4-BE49-F238E27FC236}">
                <a16:creationId xmlns:a16="http://schemas.microsoft.com/office/drawing/2014/main" id="{38EF7BE1-8619-4079-A70F-93277D46E8C9}"/>
              </a:ext>
            </a:extLst>
          </p:cNvPr>
          <p:cNvSpPr/>
          <p:nvPr/>
        </p:nvSpPr>
        <p:spPr>
          <a:xfrm>
            <a:off x="6624638" y="5857875"/>
            <a:ext cx="215900" cy="215900"/>
          </a:xfrm>
          <a:prstGeom prst="rect">
            <a:avLst/>
          </a:prstGeom>
          <a:solidFill>
            <a:srgbClr val="DC00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a:solidFill>
                  <a:schemeClr val="bg2">
                    <a:lumMod val="75000"/>
                  </a:schemeClr>
                </a:solidFill>
              </a:ln>
              <a:solidFill>
                <a:schemeClr val="tx1"/>
              </a:solidFill>
            </a:endParaRPr>
          </a:p>
        </p:txBody>
      </p:sp>
      <p:sp>
        <p:nvSpPr>
          <p:cNvPr id="16" name="Rectangle 15">
            <a:extLst>
              <a:ext uri="{FF2B5EF4-FFF2-40B4-BE49-F238E27FC236}">
                <a16:creationId xmlns:a16="http://schemas.microsoft.com/office/drawing/2014/main" id="{1F7F3518-3C76-4D45-B83B-B22C5C5A225E}"/>
              </a:ext>
            </a:extLst>
          </p:cNvPr>
          <p:cNvSpPr/>
          <p:nvPr/>
        </p:nvSpPr>
        <p:spPr>
          <a:xfrm>
            <a:off x="6696075" y="5929313"/>
            <a:ext cx="73025"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a:solidFill>
                  <a:schemeClr val="bg2">
                    <a:lumMod val="75000"/>
                  </a:schemeClr>
                </a:solidFill>
              </a:ln>
              <a:solidFill>
                <a:schemeClr val="tx1"/>
              </a:solidFill>
            </a:endParaRPr>
          </a:p>
        </p:txBody>
      </p:sp>
      <p:sp>
        <p:nvSpPr>
          <p:cNvPr id="21" name="Rectangle 20">
            <a:extLst>
              <a:ext uri="{FF2B5EF4-FFF2-40B4-BE49-F238E27FC236}">
                <a16:creationId xmlns:a16="http://schemas.microsoft.com/office/drawing/2014/main" id="{CACFA9C8-1BD2-4554-A154-9B2E33D5B2A4}"/>
              </a:ext>
            </a:extLst>
          </p:cNvPr>
          <p:cNvSpPr/>
          <p:nvPr/>
        </p:nvSpPr>
        <p:spPr>
          <a:xfrm>
            <a:off x="8064500" y="4418013"/>
            <a:ext cx="215900" cy="215900"/>
          </a:xfrm>
          <a:prstGeom prst="rect">
            <a:avLst/>
          </a:prstGeom>
          <a:solidFill>
            <a:srgbClr val="771D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a:solidFill>
                  <a:schemeClr val="bg2">
                    <a:lumMod val="75000"/>
                  </a:schemeClr>
                </a:solidFill>
              </a:ln>
              <a:solidFill>
                <a:schemeClr val="tx1"/>
              </a:solidFill>
            </a:endParaRPr>
          </a:p>
        </p:txBody>
      </p:sp>
      <p:sp>
        <p:nvSpPr>
          <p:cNvPr id="22" name="Rectangle 21">
            <a:extLst>
              <a:ext uri="{FF2B5EF4-FFF2-40B4-BE49-F238E27FC236}">
                <a16:creationId xmlns:a16="http://schemas.microsoft.com/office/drawing/2014/main" id="{660244ED-107F-470E-8C55-B42BC958B554}"/>
              </a:ext>
            </a:extLst>
          </p:cNvPr>
          <p:cNvSpPr/>
          <p:nvPr/>
        </p:nvSpPr>
        <p:spPr>
          <a:xfrm>
            <a:off x="8135938" y="4489450"/>
            <a:ext cx="73025"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a:solidFill>
                  <a:schemeClr val="bg2">
                    <a:lumMod val="75000"/>
                  </a:schemeClr>
                </a:solidFill>
              </a:ln>
              <a:solidFill>
                <a:schemeClr val="tx1"/>
              </a:solidFill>
            </a:endParaRPr>
          </a:p>
        </p:txBody>
      </p:sp>
      <p:sp>
        <p:nvSpPr>
          <p:cNvPr id="18" name="Rectangle 17">
            <a:extLst>
              <a:ext uri="{FF2B5EF4-FFF2-40B4-BE49-F238E27FC236}">
                <a16:creationId xmlns:a16="http://schemas.microsoft.com/office/drawing/2014/main" id="{EF3E4423-B8E4-4B5E-9EAF-351648A32B39}"/>
              </a:ext>
            </a:extLst>
          </p:cNvPr>
          <p:cNvSpPr/>
          <p:nvPr/>
        </p:nvSpPr>
        <p:spPr>
          <a:xfrm>
            <a:off x="5184775" y="5857875"/>
            <a:ext cx="215900" cy="215900"/>
          </a:xfrm>
          <a:prstGeom prst="rect">
            <a:avLst/>
          </a:prstGeom>
          <a:solidFill>
            <a:srgbClr val="ED73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a:solidFill>
                  <a:schemeClr val="bg2">
                    <a:lumMod val="75000"/>
                  </a:schemeClr>
                </a:solidFill>
              </a:ln>
              <a:solidFill>
                <a:schemeClr val="tx1"/>
              </a:solidFill>
            </a:endParaRPr>
          </a:p>
        </p:txBody>
      </p:sp>
      <p:sp>
        <p:nvSpPr>
          <p:cNvPr id="19" name="Rectangle 18">
            <a:extLst>
              <a:ext uri="{FF2B5EF4-FFF2-40B4-BE49-F238E27FC236}">
                <a16:creationId xmlns:a16="http://schemas.microsoft.com/office/drawing/2014/main" id="{67161E84-1662-4774-AEA5-9B4BA07EA5F2}"/>
              </a:ext>
            </a:extLst>
          </p:cNvPr>
          <p:cNvSpPr/>
          <p:nvPr/>
        </p:nvSpPr>
        <p:spPr>
          <a:xfrm>
            <a:off x="5256213" y="5929313"/>
            <a:ext cx="73025"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a:solidFill>
                  <a:schemeClr val="bg2">
                    <a:lumMod val="75000"/>
                  </a:schemeClr>
                </a:solidFill>
              </a:ln>
              <a:solidFill>
                <a:schemeClr val="tx1"/>
              </a:solidFill>
            </a:endParaRPr>
          </a:p>
        </p:txBody>
      </p:sp>
      <p:sp>
        <p:nvSpPr>
          <p:cNvPr id="24" name="Rectangle 23">
            <a:extLst>
              <a:ext uri="{FF2B5EF4-FFF2-40B4-BE49-F238E27FC236}">
                <a16:creationId xmlns:a16="http://schemas.microsoft.com/office/drawing/2014/main" id="{65989B3F-0BA1-4D6D-AC16-6072AFDE26DC}"/>
              </a:ext>
            </a:extLst>
          </p:cNvPr>
          <p:cNvSpPr/>
          <p:nvPr/>
        </p:nvSpPr>
        <p:spPr>
          <a:xfrm>
            <a:off x="6624638" y="4418013"/>
            <a:ext cx="215900" cy="215900"/>
          </a:xfrm>
          <a:prstGeom prst="rect">
            <a:avLst/>
          </a:prstGeom>
          <a:solidFill>
            <a:srgbClr val="0064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a:solidFill>
                  <a:schemeClr val="bg2">
                    <a:lumMod val="75000"/>
                  </a:schemeClr>
                </a:solidFill>
              </a:ln>
              <a:solidFill>
                <a:schemeClr val="tx1"/>
              </a:solidFill>
            </a:endParaRPr>
          </a:p>
        </p:txBody>
      </p:sp>
      <p:sp>
        <p:nvSpPr>
          <p:cNvPr id="25" name="Rectangle 24">
            <a:extLst>
              <a:ext uri="{FF2B5EF4-FFF2-40B4-BE49-F238E27FC236}">
                <a16:creationId xmlns:a16="http://schemas.microsoft.com/office/drawing/2014/main" id="{032E4B97-C5BC-49B6-A666-EB0B888C9292}"/>
              </a:ext>
            </a:extLst>
          </p:cNvPr>
          <p:cNvSpPr/>
          <p:nvPr/>
        </p:nvSpPr>
        <p:spPr>
          <a:xfrm>
            <a:off x="6696075" y="4489450"/>
            <a:ext cx="73025"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a:solidFill>
                  <a:schemeClr val="bg2">
                    <a:lumMod val="75000"/>
                  </a:schemeClr>
                </a:solidFill>
              </a:ln>
              <a:solidFill>
                <a:schemeClr val="tx1"/>
              </a:solidFill>
            </a:endParaRPr>
          </a:p>
        </p:txBody>
      </p:sp>
      <p:sp>
        <p:nvSpPr>
          <p:cNvPr id="27" name="Rectangle 26">
            <a:extLst>
              <a:ext uri="{FF2B5EF4-FFF2-40B4-BE49-F238E27FC236}">
                <a16:creationId xmlns:a16="http://schemas.microsoft.com/office/drawing/2014/main" id="{58ED1114-9F85-4B4E-94DE-E5FCA7088B7F}"/>
              </a:ext>
            </a:extLst>
          </p:cNvPr>
          <p:cNvSpPr/>
          <p:nvPr/>
        </p:nvSpPr>
        <p:spPr>
          <a:xfrm>
            <a:off x="8064500" y="2978150"/>
            <a:ext cx="215900" cy="215900"/>
          </a:xfrm>
          <a:prstGeom prst="rect">
            <a:avLst/>
          </a:prstGeom>
          <a:solidFill>
            <a:srgbClr val="F7AE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a:solidFill>
                  <a:schemeClr val="bg2">
                    <a:lumMod val="75000"/>
                  </a:schemeClr>
                </a:solidFill>
              </a:ln>
              <a:solidFill>
                <a:schemeClr val="tx1"/>
              </a:solidFill>
            </a:endParaRPr>
          </a:p>
        </p:txBody>
      </p:sp>
      <p:sp>
        <p:nvSpPr>
          <p:cNvPr id="28" name="Rectangle 27">
            <a:extLst>
              <a:ext uri="{FF2B5EF4-FFF2-40B4-BE49-F238E27FC236}">
                <a16:creationId xmlns:a16="http://schemas.microsoft.com/office/drawing/2014/main" id="{AAE7A0B9-3844-49D9-A422-20A20F7DE575}"/>
              </a:ext>
            </a:extLst>
          </p:cNvPr>
          <p:cNvSpPr/>
          <p:nvPr/>
        </p:nvSpPr>
        <p:spPr>
          <a:xfrm>
            <a:off x="8135938" y="3049588"/>
            <a:ext cx="73025"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n>
                <a:solidFill>
                  <a:schemeClr val="bg2">
                    <a:lumMod val="75000"/>
                  </a:schemeClr>
                </a:solidFill>
              </a:ln>
              <a:solidFill>
                <a:schemeClr val="tx1"/>
              </a:solidFill>
            </a:endParaRPr>
          </a:p>
        </p:txBody>
      </p:sp>
      <p:sp>
        <p:nvSpPr>
          <p:cNvPr id="3087" name="TextBox 29">
            <a:extLst>
              <a:ext uri="{FF2B5EF4-FFF2-40B4-BE49-F238E27FC236}">
                <a16:creationId xmlns:a16="http://schemas.microsoft.com/office/drawing/2014/main" id="{06C44903-458F-4463-AAF4-E5FBB3EA8C19}"/>
              </a:ext>
            </a:extLst>
          </p:cNvPr>
          <p:cNvSpPr txBox="1">
            <a:spLocks noChangeArrowheads="1"/>
          </p:cNvSpPr>
          <p:nvPr/>
        </p:nvSpPr>
        <p:spPr bwMode="auto">
          <a:xfrm>
            <a:off x="990600" y="533400"/>
            <a:ext cx="68580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latin typeface="UT Sans" panose="00000500000000000000" pitchFamily="50" charset="0"/>
              </a:rPr>
              <a:t>Universitatea Transilvania din Brasov</a:t>
            </a:r>
          </a:p>
          <a:p>
            <a:endParaRPr lang="en-US" altLang="en-US" sz="3600" b="1">
              <a:latin typeface="UT Sans" panose="00000500000000000000" pitchFamily="50" charset="0"/>
            </a:endParaRPr>
          </a:p>
          <a:p>
            <a:endParaRPr lang="en-US" altLang="en-US" sz="3600" b="1">
              <a:latin typeface="UT Sans" panose="00000500000000000000" pitchFamily="50" charset="0"/>
            </a:endParaRPr>
          </a:p>
          <a:p>
            <a:endParaRPr lang="en-US" altLang="en-US" sz="3600" b="1">
              <a:latin typeface="UT Sans" panose="00000500000000000000" pitchFamily="50" charset="0"/>
            </a:endParaRPr>
          </a:p>
          <a:p>
            <a:pPr algn="ctr"/>
            <a:r>
              <a:rPr lang="en-IE" altLang="ro-RO" sz="3600" b="1">
                <a:latin typeface="Calibri" panose="020F0502020204030204" pitchFamily="34" charset="0"/>
              </a:rPr>
              <a:t>3D printing support service for innovative citizens (INNO3D)</a:t>
            </a:r>
            <a:endParaRPr lang="en-US" altLang="en-US" sz="3600" b="1">
              <a:latin typeface="UT Sans" panose="00000500000000000000" pitchFamily="50" charset="0"/>
            </a:endParaRPr>
          </a:p>
          <a:p>
            <a:endParaRPr lang="en-US" altLang="en-US" sz="1400" b="1">
              <a:latin typeface="UT Sans" panose="00000500000000000000" pitchFamily="50" charset="0"/>
            </a:endParaRPr>
          </a:p>
          <a:p>
            <a:pPr algn="ctr"/>
            <a:r>
              <a:rPr lang="en-US" altLang="en-US" sz="2000" b="1" i="1">
                <a:latin typeface="UT Sans" panose="00000500000000000000" pitchFamily="50" charset="0"/>
              </a:rPr>
              <a:t>Prof.dr.ing.dr.marketing Angela REPANOVICI</a:t>
            </a:r>
          </a:p>
          <a:p>
            <a:pPr eaLnBrk="1" hangingPunct="1"/>
            <a:endParaRPr lang="en-US" altLang="en-US" sz="2800" b="1" i="1">
              <a:latin typeface="UT Sans" panose="00000500000000000000" pitchFamily="50" charset="0"/>
            </a:endParaRPr>
          </a:p>
        </p:txBody>
      </p:sp>
      <p:pic>
        <p:nvPicPr>
          <p:cNvPr id="3088" name="Picture 16">
            <a:extLst>
              <a:ext uri="{FF2B5EF4-FFF2-40B4-BE49-F238E27FC236}">
                <a16:creationId xmlns:a16="http://schemas.microsoft.com/office/drawing/2014/main" id="{6F6547A3-77E5-4116-97BF-4E28BF411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849938"/>
            <a:ext cx="31242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Forma 1">
            <a:extLst>
              <a:ext uri="{FF2B5EF4-FFF2-40B4-BE49-F238E27FC236}">
                <a16:creationId xmlns:a16="http://schemas.microsoft.com/office/drawing/2014/main" id="{B58E7D08-7FF2-4150-A777-234E06152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475" y="1295400"/>
            <a:ext cx="17367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3">
            <a:extLst>
              <a:ext uri="{FF2B5EF4-FFF2-40B4-BE49-F238E27FC236}">
                <a16:creationId xmlns:a16="http://schemas.microsoft.com/office/drawing/2014/main" id="{73F70FBB-C346-4A1D-A99B-EF1603D272C3}"/>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471DFAFF-6380-460E-B6F8-60F53AFF94AF}"/>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D990C759-638E-4922-A8D7-8077AEA3C914}"/>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12291" name="Picture 1">
            <a:extLst>
              <a:ext uri="{FF2B5EF4-FFF2-40B4-BE49-F238E27FC236}">
                <a16:creationId xmlns:a16="http://schemas.microsoft.com/office/drawing/2014/main" id="{DBE64413-AF85-4E4B-8685-E749B8E464CE}"/>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Forma 1">
            <a:extLst>
              <a:ext uri="{FF2B5EF4-FFF2-40B4-BE49-F238E27FC236}">
                <a16:creationId xmlns:a16="http://schemas.microsoft.com/office/drawing/2014/main" id="{3FD1BB7A-7A46-4812-A53F-B992CFB88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6">
            <a:extLst>
              <a:ext uri="{FF2B5EF4-FFF2-40B4-BE49-F238E27FC236}">
                <a16:creationId xmlns:a16="http://schemas.microsoft.com/office/drawing/2014/main" id="{1DD13F29-A0E8-4027-B24F-3F5F40C3DC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7">
            <a:extLst>
              <a:ext uri="{FF2B5EF4-FFF2-40B4-BE49-F238E27FC236}">
                <a16:creationId xmlns:a16="http://schemas.microsoft.com/office/drawing/2014/main" id="{376C3E41-C14B-4216-AA73-C45430B51662}"/>
              </a:ext>
            </a:extLst>
          </p:cNvPr>
          <p:cNvSpPr txBox="1">
            <a:spLocks noChangeArrowheads="1"/>
          </p:cNvSpPr>
          <p:nvPr/>
        </p:nvSpPr>
        <p:spPr bwMode="auto">
          <a:xfrm>
            <a:off x="1219200" y="1236663"/>
            <a:ext cx="65087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o-RO" sz="2800" b="1">
                <a:latin typeface="UT Sans" panose="00000500000000000000" pitchFamily="50" charset="0"/>
              </a:rPr>
              <a:t>Modulul 2</a:t>
            </a:r>
          </a:p>
          <a:p>
            <a:pPr algn="ctr"/>
            <a:r>
              <a:rPr lang="en-US" altLang="ro-RO" sz="2800" b="1">
                <a:latin typeface="UT Sans" panose="00000500000000000000" pitchFamily="50" charset="0"/>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3">
            <a:extLst>
              <a:ext uri="{FF2B5EF4-FFF2-40B4-BE49-F238E27FC236}">
                <a16:creationId xmlns:a16="http://schemas.microsoft.com/office/drawing/2014/main" id="{B611D4B5-D0C0-418A-9D9F-BF7CD14FCFEA}"/>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32C08486-CC3B-418D-B621-F90F2A51CB80}"/>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0B6E4EBB-E5E3-4399-A3EB-0471EA4D9568}"/>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13315" name="Picture 1">
            <a:extLst>
              <a:ext uri="{FF2B5EF4-FFF2-40B4-BE49-F238E27FC236}">
                <a16:creationId xmlns:a16="http://schemas.microsoft.com/office/drawing/2014/main" id="{49A84AE5-45F9-4F6E-A211-35567EE1E17B}"/>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Forma 1">
            <a:extLst>
              <a:ext uri="{FF2B5EF4-FFF2-40B4-BE49-F238E27FC236}">
                <a16:creationId xmlns:a16="http://schemas.microsoft.com/office/drawing/2014/main" id="{2BAC18D2-85FA-4B32-87AD-F3468C067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6">
            <a:extLst>
              <a:ext uri="{FF2B5EF4-FFF2-40B4-BE49-F238E27FC236}">
                <a16:creationId xmlns:a16="http://schemas.microsoft.com/office/drawing/2014/main" id="{C812B6C1-4D60-49AB-AB5A-D07C222BB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3">
            <a:extLst>
              <a:ext uri="{FF2B5EF4-FFF2-40B4-BE49-F238E27FC236}">
                <a16:creationId xmlns:a16="http://schemas.microsoft.com/office/drawing/2014/main" id="{C903D13F-F410-4A54-A19C-ECF904EC0EF7}"/>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5518FA74-03A4-4562-B145-2D008BE6C0C0}"/>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ACF15DF8-939B-4755-9CFB-C7DB9777FADA}"/>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14339" name="Picture 1">
            <a:extLst>
              <a:ext uri="{FF2B5EF4-FFF2-40B4-BE49-F238E27FC236}">
                <a16:creationId xmlns:a16="http://schemas.microsoft.com/office/drawing/2014/main" id="{8F922E29-7D39-4606-89C1-07FA089D3C60}"/>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Forma 1">
            <a:extLst>
              <a:ext uri="{FF2B5EF4-FFF2-40B4-BE49-F238E27FC236}">
                <a16:creationId xmlns:a16="http://schemas.microsoft.com/office/drawing/2014/main" id="{8D319626-AE3F-4519-939C-4271D7901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6">
            <a:extLst>
              <a:ext uri="{FF2B5EF4-FFF2-40B4-BE49-F238E27FC236}">
                <a16:creationId xmlns:a16="http://schemas.microsoft.com/office/drawing/2014/main" id="{3486A90B-B991-40F6-A507-6CF1503438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7">
            <a:extLst>
              <a:ext uri="{FF2B5EF4-FFF2-40B4-BE49-F238E27FC236}">
                <a16:creationId xmlns:a16="http://schemas.microsoft.com/office/drawing/2014/main" id="{2698B159-80CC-4C85-9783-327CD437AA08}"/>
              </a:ext>
            </a:extLst>
          </p:cNvPr>
          <p:cNvSpPr txBox="1">
            <a:spLocks noChangeArrowheads="1"/>
          </p:cNvSpPr>
          <p:nvPr/>
        </p:nvSpPr>
        <p:spPr bwMode="auto">
          <a:xfrm>
            <a:off x="1219200" y="1236663"/>
            <a:ext cx="65087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o-RO" sz="2800" b="1">
                <a:latin typeface="UT Sans" panose="00000500000000000000" pitchFamily="50" charset="0"/>
              </a:rPr>
              <a:t>Modulul 3</a:t>
            </a:r>
          </a:p>
          <a:p>
            <a:pPr algn="ctr"/>
            <a:r>
              <a:rPr lang="en-US" altLang="ro-RO" sz="2800">
                <a:latin typeface="UT Sans" panose="00000500000000000000" pitchFamily="50" charset="0"/>
              </a:rPr>
              <a:t>Imprimante 3D - Industriale și personale</a:t>
            </a:r>
            <a:r>
              <a:rPr lang="en-US" altLang="ro-RO" sz="2800" b="1">
                <a:latin typeface="UT Sans" panose="00000500000000000000" pitchFamily="50" charset="0"/>
              </a:rPr>
              <a:t> </a:t>
            </a:r>
          </a:p>
        </p:txBody>
      </p:sp>
      <p:sp>
        <p:nvSpPr>
          <p:cNvPr id="2" name="Rectangle 1">
            <a:extLst>
              <a:ext uri="{FF2B5EF4-FFF2-40B4-BE49-F238E27FC236}">
                <a16:creationId xmlns:a16="http://schemas.microsoft.com/office/drawing/2014/main" id="{1E2EB933-5AF5-4192-A438-D8702D0B9A9C}"/>
              </a:ext>
            </a:extLst>
          </p:cNvPr>
          <p:cNvSpPr/>
          <p:nvPr/>
        </p:nvSpPr>
        <p:spPr>
          <a:xfrm>
            <a:off x="533400" y="3105150"/>
            <a:ext cx="6324600" cy="2308225"/>
          </a:xfrm>
          <a:prstGeom prst="rect">
            <a:avLst/>
          </a:prstGeom>
        </p:spPr>
        <p:txBody>
          <a:bodyPr>
            <a:spAutoFit/>
          </a:bodyPr>
          <a:lstStyle/>
          <a:p>
            <a:pPr marL="342900" indent="-342900">
              <a:buFont typeface="+mj-lt"/>
              <a:buAutoNum type="arabicPeriod"/>
              <a:defRPr/>
            </a:pPr>
            <a:r>
              <a:rPr lang="en-US" dirty="0" err="1">
                <a:latin typeface="Arial" charset="0"/>
                <a:cs typeface="Arial" charset="0"/>
              </a:rPr>
              <a:t>Tipuri</a:t>
            </a:r>
            <a:r>
              <a:rPr lang="en-US" dirty="0">
                <a:latin typeface="Arial" charset="0"/>
                <a:cs typeface="Arial" charset="0"/>
              </a:rPr>
              <a:t> de </a:t>
            </a:r>
            <a:r>
              <a:rPr lang="en-US" dirty="0" err="1">
                <a:latin typeface="Arial" charset="0"/>
                <a:cs typeface="Arial" charset="0"/>
              </a:rPr>
              <a:t>imprimante</a:t>
            </a:r>
            <a:r>
              <a:rPr lang="en-US" dirty="0">
                <a:latin typeface="Arial" charset="0"/>
                <a:cs typeface="Arial" charset="0"/>
              </a:rPr>
              <a:t> 3D </a:t>
            </a:r>
            <a:r>
              <a:rPr lang="en-US" dirty="0" err="1">
                <a:latin typeface="Arial" charset="0"/>
                <a:cs typeface="Arial" charset="0"/>
              </a:rPr>
              <a:t>industriale</a:t>
            </a:r>
            <a:r>
              <a:rPr lang="en-US" dirty="0">
                <a:latin typeface="Arial" charset="0"/>
                <a:cs typeface="Arial" charset="0"/>
              </a:rPr>
              <a:t> </a:t>
            </a:r>
            <a:r>
              <a:rPr lang="en-US" dirty="0" err="1">
                <a:latin typeface="Arial" charset="0"/>
                <a:cs typeface="Arial" charset="0"/>
              </a:rPr>
              <a:t>și</a:t>
            </a:r>
            <a:r>
              <a:rPr lang="en-US" dirty="0">
                <a:latin typeface="Arial" charset="0"/>
                <a:cs typeface="Arial" charset="0"/>
              </a:rPr>
              <a:t> </a:t>
            </a:r>
            <a:r>
              <a:rPr lang="en-US" dirty="0" err="1">
                <a:latin typeface="Arial" charset="0"/>
                <a:cs typeface="Arial" charset="0"/>
              </a:rPr>
              <a:t>personale</a:t>
            </a:r>
            <a:endParaRPr lang="en-US" dirty="0">
              <a:latin typeface="Arial" charset="0"/>
              <a:cs typeface="Arial" charset="0"/>
            </a:endParaRPr>
          </a:p>
          <a:p>
            <a:pPr marL="342900" indent="-342900">
              <a:buFont typeface="+mj-lt"/>
              <a:buAutoNum type="arabicPeriod"/>
              <a:defRPr/>
            </a:pPr>
            <a:endParaRPr lang="en-US" dirty="0">
              <a:latin typeface="Arial" charset="0"/>
              <a:cs typeface="Arial" charset="0"/>
            </a:endParaRPr>
          </a:p>
          <a:p>
            <a:pPr marL="342900" indent="-342900">
              <a:buFont typeface="+mj-lt"/>
              <a:buAutoNum type="arabicPeriod"/>
              <a:defRPr/>
            </a:pPr>
            <a:r>
              <a:rPr lang="en-US" dirty="0" err="1">
                <a:latin typeface="Arial" charset="0"/>
                <a:cs typeface="Arial" charset="0"/>
              </a:rPr>
              <a:t>Imprimante</a:t>
            </a:r>
            <a:r>
              <a:rPr lang="en-US" dirty="0">
                <a:latin typeface="Arial" charset="0"/>
                <a:cs typeface="Arial" charset="0"/>
              </a:rPr>
              <a:t> </a:t>
            </a:r>
            <a:r>
              <a:rPr lang="en-US" dirty="0" err="1">
                <a:latin typeface="Arial" charset="0"/>
                <a:cs typeface="Arial" charset="0"/>
              </a:rPr>
              <a:t>industriale</a:t>
            </a:r>
            <a:r>
              <a:rPr lang="en-US" dirty="0">
                <a:latin typeface="Arial" charset="0"/>
                <a:cs typeface="Arial" charset="0"/>
              </a:rPr>
              <a:t> 3D </a:t>
            </a:r>
            <a:r>
              <a:rPr lang="en-US" dirty="0" err="1">
                <a:latin typeface="Arial" charset="0"/>
                <a:cs typeface="Arial" charset="0"/>
              </a:rPr>
              <a:t>comerciale</a:t>
            </a:r>
            <a:endParaRPr lang="en-US" dirty="0">
              <a:latin typeface="Arial" charset="0"/>
              <a:cs typeface="Arial" charset="0"/>
            </a:endParaRPr>
          </a:p>
          <a:p>
            <a:pPr marL="342900" indent="-342900">
              <a:buFont typeface="+mj-lt"/>
              <a:buAutoNum type="arabicPeriod"/>
              <a:defRPr/>
            </a:pPr>
            <a:endParaRPr lang="en-US" dirty="0">
              <a:latin typeface="Arial" charset="0"/>
              <a:cs typeface="Arial" charset="0"/>
            </a:endParaRPr>
          </a:p>
          <a:p>
            <a:pPr marL="342900" indent="-342900">
              <a:buFont typeface="+mj-lt"/>
              <a:buAutoNum type="arabicPeriod"/>
              <a:defRPr/>
            </a:pPr>
            <a:r>
              <a:rPr lang="en-US" dirty="0" err="1">
                <a:latin typeface="Arial" charset="0"/>
                <a:cs typeface="Arial" charset="0"/>
              </a:rPr>
              <a:t>Imprimante</a:t>
            </a:r>
            <a:r>
              <a:rPr lang="en-US" dirty="0">
                <a:latin typeface="Arial" charset="0"/>
                <a:cs typeface="Arial" charset="0"/>
              </a:rPr>
              <a:t> </a:t>
            </a:r>
            <a:r>
              <a:rPr lang="en-US" dirty="0" err="1">
                <a:latin typeface="Arial" charset="0"/>
                <a:cs typeface="Arial" charset="0"/>
              </a:rPr>
              <a:t>personale</a:t>
            </a:r>
            <a:r>
              <a:rPr lang="en-US" dirty="0">
                <a:latin typeface="Arial" charset="0"/>
                <a:cs typeface="Arial" charset="0"/>
              </a:rPr>
              <a:t> 3D </a:t>
            </a:r>
            <a:r>
              <a:rPr lang="en-US" dirty="0" err="1">
                <a:latin typeface="Arial" charset="0"/>
                <a:cs typeface="Arial" charset="0"/>
              </a:rPr>
              <a:t>comerciale</a:t>
            </a:r>
            <a:endParaRPr lang="en-US" dirty="0">
              <a:latin typeface="Arial" charset="0"/>
              <a:cs typeface="Arial" charset="0"/>
            </a:endParaRPr>
          </a:p>
          <a:p>
            <a:pPr marL="342900" indent="-342900">
              <a:buFont typeface="+mj-lt"/>
              <a:buAutoNum type="arabicPeriod"/>
              <a:defRPr/>
            </a:pPr>
            <a:endParaRPr lang="en-US" dirty="0">
              <a:latin typeface="Arial" charset="0"/>
              <a:cs typeface="Arial" charset="0"/>
            </a:endParaRPr>
          </a:p>
          <a:p>
            <a:pPr marL="342900" indent="-342900">
              <a:buFont typeface="+mj-lt"/>
              <a:buAutoNum type="arabicPeriod"/>
              <a:defRPr/>
            </a:pPr>
            <a:r>
              <a:rPr lang="en-US" dirty="0" err="1">
                <a:latin typeface="Arial" charset="0"/>
                <a:cs typeface="Arial" charset="0"/>
              </a:rPr>
              <a:t>Parametrii</a:t>
            </a:r>
            <a:r>
              <a:rPr lang="en-US" dirty="0">
                <a:latin typeface="Arial" charset="0"/>
                <a:cs typeface="Arial" charset="0"/>
              </a:rPr>
              <a:t> de </a:t>
            </a:r>
            <a:r>
              <a:rPr lang="en-US" dirty="0" err="1">
                <a:latin typeface="Arial" charset="0"/>
                <a:cs typeface="Arial" charset="0"/>
              </a:rPr>
              <a:t>procesare</a:t>
            </a:r>
            <a:r>
              <a:rPr lang="en-US" dirty="0">
                <a:latin typeface="Arial" charset="0"/>
                <a:cs typeface="Arial" charset="0"/>
              </a:rPr>
              <a:t> </a:t>
            </a:r>
            <a:r>
              <a:rPr lang="en-US" dirty="0" err="1">
                <a:latin typeface="Arial" charset="0"/>
                <a:cs typeface="Arial" charset="0"/>
              </a:rPr>
              <a:t>ai</a:t>
            </a:r>
            <a:r>
              <a:rPr lang="en-US" dirty="0">
                <a:latin typeface="Arial" charset="0"/>
                <a:cs typeface="Arial" charset="0"/>
              </a:rPr>
              <a:t> </a:t>
            </a:r>
            <a:r>
              <a:rPr lang="en-US" dirty="0" err="1">
                <a:latin typeface="Arial" charset="0"/>
                <a:cs typeface="Arial" charset="0"/>
              </a:rPr>
              <a:t>imprimantelor</a:t>
            </a:r>
            <a:r>
              <a:rPr lang="en-US" dirty="0">
                <a:latin typeface="Arial" charset="0"/>
                <a:cs typeface="Arial" charset="0"/>
              </a:rPr>
              <a:t> 3D </a:t>
            </a:r>
            <a:r>
              <a:rPr lang="en-US" dirty="0" err="1">
                <a:latin typeface="Arial" charset="0"/>
                <a:cs typeface="Arial" charset="0"/>
              </a:rPr>
              <a:t>comerciale</a:t>
            </a:r>
            <a:endParaRPr lang="en-US" dirty="0">
              <a:latin typeface="Arial" charset="0"/>
              <a:cs typeface="Arial" charset="0"/>
            </a:endParaRPr>
          </a:p>
          <a:p>
            <a:pPr>
              <a:defRPr/>
            </a:pPr>
            <a:endParaRPr lang="en-US" dirty="0">
              <a:latin typeface="Arial" charset="0"/>
              <a:cs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3">
            <a:extLst>
              <a:ext uri="{FF2B5EF4-FFF2-40B4-BE49-F238E27FC236}">
                <a16:creationId xmlns:a16="http://schemas.microsoft.com/office/drawing/2014/main" id="{19BFFED4-7844-46A3-A97D-8C9FDA31191A}"/>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15D7D540-37E9-4086-8894-0649602F27F5}"/>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16A17D6B-C64B-4D6F-AF3D-402F36C30321}"/>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15363" name="Picture 1">
            <a:extLst>
              <a:ext uri="{FF2B5EF4-FFF2-40B4-BE49-F238E27FC236}">
                <a16:creationId xmlns:a16="http://schemas.microsoft.com/office/drawing/2014/main" id="{2A79D098-2D3B-4A1B-A6A7-5E1822AB1855}"/>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Forma 1">
            <a:extLst>
              <a:ext uri="{FF2B5EF4-FFF2-40B4-BE49-F238E27FC236}">
                <a16:creationId xmlns:a16="http://schemas.microsoft.com/office/drawing/2014/main" id="{CF0D2BBE-2024-4207-9177-7AAAC289A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6">
            <a:extLst>
              <a:ext uri="{FF2B5EF4-FFF2-40B4-BE49-F238E27FC236}">
                <a16:creationId xmlns:a16="http://schemas.microsoft.com/office/drawing/2014/main" id="{32522F01-B170-4E7F-BF6F-740FE9E004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1">
            <a:extLst>
              <a:ext uri="{FF2B5EF4-FFF2-40B4-BE49-F238E27FC236}">
                <a16:creationId xmlns:a16="http://schemas.microsoft.com/office/drawing/2014/main" id="{5E31321B-29E4-4194-BACF-2244EE04C457}"/>
              </a:ext>
            </a:extLst>
          </p:cNvPr>
          <p:cNvSpPr>
            <a:spLocks noChangeArrowheads="1"/>
          </p:cNvSpPr>
          <p:nvPr/>
        </p:nvSpPr>
        <p:spPr bwMode="auto">
          <a:xfrm>
            <a:off x="228600" y="1068388"/>
            <a:ext cx="868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o-RO" sz="2400" b="1">
                <a:latin typeface="UT Sans" panose="00000500000000000000" pitchFamily="50" charset="0"/>
              </a:rPr>
              <a:t>Tipuri de imprimante 3D industriale și personale</a:t>
            </a:r>
          </a:p>
        </p:txBody>
      </p:sp>
      <p:sp>
        <p:nvSpPr>
          <p:cNvPr id="15367" name="Rectangle 2">
            <a:extLst>
              <a:ext uri="{FF2B5EF4-FFF2-40B4-BE49-F238E27FC236}">
                <a16:creationId xmlns:a16="http://schemas.microsoft.com/office/drawing/2014/main" id="{E0030064-15A1-4FBA-94B7-C8DAA7C3114D}"/>
              </a:ext>
            </a:extLst>
          </p:cNvPr>
          <p:cNvSpPr>
            <a:spLocks noChangeArrowheads="1"/>
          </p:cNvSpPr>
          <p:nvPr/>
        </p:nvSpPr>
        <p:spPr bwMode="auto">
          <a:xfrm>
            <a:off x="228600" y="1447800"/>
            <a:ext cx="8686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o-RO" sz="1400">
                <a:latin typeface="UT Sans" panose="00000500000000000000" pitchFamily="50" charset="0"/>
              </a:rPr>
              <a:t>La nivel personal, imprimarea 3D permite crearea de modele – chiar și obiecte originale complexe – sau adaptarea rapidă a produselor existente, în cantități mici, cu precizie. </a:t>
            </a:r>
          </a:p>
          <a:p>
            <a:pPr algn="just"/>
            <a:r>
              <a:rPr lang="en-US" altLang="ro-RO" sz="1400">
                <a:latin typeface="UT Sans" panose="00000500000000000000" pitchFamily="50" charset="0"/>
              </a:rPr>
              <a:t>Acest lucru este deosebit de important, deoarece nu este nevoie de instrumente și echipamente specializate pentru a realiza un prototip sau pentru a crea, de exemplu, un obiect artistic. </a:t>
            </a:r>
          </a:p>
          <a:p>
            <a:pPr algn="just"/>
            <a:r>
              <a:rPr lang="en-US" altLang="ro-RO" sz="1400">
                <a:latin typeface="UT Sans" panose="00000500000000000000" pitchFamily="50" charset="0"/>
              </a:rPr>
              <a:t>Pe de altă parte, această tehnologie câștigă teren și la nivel industrial, unde, desigur, cerințele sunt diferite, atât în ceea ce privește cantitatea de obiecte, cât și fiabilitatea, proprietățile și reproductibilitatea acestora.</a:t>
            </a:r>
          </a:p>
        </p:txBody>
      </p:sp>
      <p:sp>
        <p:nvSpPr>
          <p:cNvPr id="15368" name="Rectangle 3">
            <a:extLst>
              <a:ext uri="{FF2B5EF4-FFF2-40B4-BE49-F238E27FC236}">
                <a16:creationId xmlns:a16="http://schemas.microsoft.com/office/drawing/2014/main" id="{BA84A89B-4524-44DA-82AC-80F6BCA31664}"/>
              </a:ext>
            </a:extLst>
          </p:cNvPr>
          <p:cNvSpPr>
            <a:spLocks noChangeArrowheads="1"/>
          </p:cNvSpPr>
          <p:nvPr/>
        </p:nvSpPr>
        <p:spPr bwMode="auto">
          <a:xfrm>
            <a:off x="974725" y="2754313"/>
            <a:ext cx="7700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o-RO" b="1" i="1">
                <a:latin typeface="UT Sans" panose="00000500000000000000" pitchFamily="50" charset="0"/>
              </a:rPr>
              <a:t>Utilizarea tehnologiilor de imprimare 3D în industrie</a:t>
            </a:r>
          </a:p>
        </p:txBody>
      </p:sp>
      <p:graphicFrame>
        <p:nvGraphicFramePr>
          <p:cNvPr id="7" name="Table 6">
            <a:extLst>
              <a:ext uri="{FF2B5EF4-FFF2-40B4-BE49-F238E27FC236}">
                <a16:creationId xmlns:a16="http://schemas.microsoft.com/office/drawing/2014/main" id="{CF480666-F5CA-4AA8-A792-A0771C4B348A}"/>
              </a:ext>
            </a:extLst>
          </p:cNvPr>
          <p:cNvGraphicFramePr>
            <a:graphicFrameLocks noGrp="1"/>
          </p:cNvGraphicFramePr>
          <p:nvPr/>
        </p:nvGraphicFramePr>
        <p:xfrm>
          <a:off x="304800" y="3113088"/>
          <a:ext cx="8534400" cy="3206750"/>
        </p:xfrm>
        <a:graphic>
          <a:graphicData uri="http://schemas.openxmlformats.org/drawingml/2006/table">
            <a:tbl>
              <a:tblPr/>
              <a:tblGrid>
                <a:gridCol w="3786188">
                  <a:extLst>
                    <a:ext uri="{9D8B030D-6E8A-4147-A177-3AD203B41FA5}">
                      <a16:colId xmlns:a16="http://schemas.microsoft.com/office/drawing/2014/main" val="20000"/>
                    </a:ext>
                  </a:extLst>
                </a:gridCol>
                <a:gridCol w="4748212">
                  <a:extLst>
                    <a:ext uri="{9D8B030D-6E8A-4147-A177-3AD203B41FA5}">
                      <a16:colId xmlns:a16="http://schemas.microsoft.com/office/drawing/2014/main" val="20001"/>
                    </a:ext>
                  </a:extLst>
                </a:gridCol>
              </a:tblGrid>
              <a:tr h="287618">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800" b="1" i="0" u="none" strike="noStrike" cap="none" normalizeH="0" baseline="0">
                          <a:ln>
                            <a:noFill/>
                          </a:ln>
                          <a:solidFill>
                            <a:srgbClr val="FFFFFF"/>
                          </a:solidFill>
                          <a:effectLst/>
                          <a:latin typeface="UT Sans" pitchFamily="50" charset="0"/>
                          <a:cs typeface="Arial" charset="0"/>
                        </a:rPr>
                        <a:t>Pro</a:t>
                      </a:r>
                      <a:endParaRPr kumimoji="0" lang="en-US" altLang="ro-RO" sz="1800" b="1" i="0" u="none" strike="noStrike" cap="none" normalizeH="0" baseline="0">
                        <a:ln>
                          <a:noFill/>
                        </a:ln>
                        <a:solidFill>
                          <a:srgbClr val="FFFFFF"/>
                        </a:solidFill>
                        <a:effectLst/>
                        <a:latin typeface="UT Sans" pitchFamily="50" charset="0"/>
                        <a:cs typeface="Calibri" pitchFamily="34" charset="0"/>
                      </a:endParaRPr>
                    </a:p>
                  </a:txBody>
                  <a:tcPr marL="6350" marR="63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800" b="1" i="0" u="none" strike="noStrike" cap="none" normalizeH="0" baseline="0">
                          <a:ln>
                            <a:noFill/>
                          </a:ln>
                          <a:solidFill>
                            <a:srgbClr val="FFFFFF"/>
                          </a:solidFill>
                          <a:effectLst/>
                          <a:latin typeface="UT Sans" pitchFamily="50" charset="0"/>
                          <a:cs typeface="Arial" charset="0"/>
                        </a:rPr>
                        <a:t>Contra</a:t>
                      </a:r>
                      <a:endParaRPr kumimoji="0" lang="en-US" altLang="ro-RO" sz="1800" b="1" i="0" u="none" strike="noStrike" cap="none" normalizeH="0" baseline="0">
                        <a:ln>
                          <a:noFill/>
                        </a:ln>
                        <a:solidFill>
                          <a:srgbClr val="FFFFFF"/>
                        </a:solidFill>
                        <a:effectLst/>
                        <a:latin typeface="UT Sans" pitchFamily="50" charset="0"/>
                        <a:cs typeface="Calibri" pitchFamily="34" charset="0"/>
                      </a:endParaRPr>
                    </a:p>
                  </a:txBody>
                  <a:tcPr marL="6350" marR="63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47393">
                <a:tc>
                  <a:txBody>
                    <a:bodyPr/>
                    <a:lstStyle/>
                    <a:p>
                      <a:pPr marL="0" marR="0" lvl="0" indent="0" algn="just" defTabSz="685800" rtl="0" eaLnBrk="1" fontAlgn="base" latinLnBrk="0" hangingPunct="1">
                        <a:lnSpc>
                          <a:spcPct val="115000"/>
                        </a:lnSpc>
                        <a:spcBef>
                          <a:spcPct val="0"/>
                        </a:spcBef>
                        <a:spcAft>
                          <a:spcPct val="0"/>
                        </a:spcAft>
                        <a:buClrTx/>
                        <a:buSzTx/>
                        <a:buFontTx/>
                        <a:buNone/>
                        <a:tabLst/>
                      </a:pPr>
                      <a:r>
                        <a:rPr kumimoji="0" lang="en-US" altLang="ro-RO" sz="1200" b="1" i="0" u="none" strike="noStrike" cap="none" normalizeH="0" baseline="0">
                          <a:ln>
                            <a:noFill/>
                          </a:ln>
                          <a:solidFill>
                            <a:srgbClr val="FFFFFF"/>
                          </a:solidFill>
                          <a:effectLst/>
                          <a:latin typeface="UT Sans" pitchFamily="50" charset="0"/>
                          <a:cs typeface="Arial" charset="0"/>
                        </a:rPr>
                        <a:t>Construcția aditivă permite libertatea de proiectare, în timp ce complexitatea nu limitează producția.</a:t>
                      </a:r>
                      <a:endParaRPr kumimoji="0" lang="en-US" altLang="ro-RO" sz="1200" b="1" i="0" u="none" strike="noStrike" cap="none" normalizeH="0" baseline="0">
                        <a:ln>
                          <a:noFill/>
                        </a:ln>
                        <a:solidFill>
                          <a:srgbClr val="FFFFFF"/>
                        </a:solidFill>
                        <a:effectLst/>
                        <a:latin typeface="UT Sans" pitchFamily="50" charset="0"/>
                        <a:cs typeface="Calibri" pitchFamily="34" charset="0"/>
                      </a:endParaRPr>
                    </a:p>
                  </a:txBody>
                  <a:tcPr marL="6350" marR="63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685800" rtl="0" eaLnBrk="1" fontAlgn="base" latinLnBrk="0" hangingPunct="1">
                        <a:lnSpc>
                          <a:spcPct val="115000"/>
                        </a:lnSpc>
                        <a:spcBef>
                          <a:spcPct val="0"/>
                        </a:spcBef>
                        <a:spcAft>
                          <a:spcPct val="0"/>
                        </a:spcAft>
                        <a:buClrTx/>
                        <a:buSzTx/>
                        <a:buFontTx/>
                        <a:buNone/>
                        <a:tabLst/>
                      </a:pPr>
                      <a:r>
                        <a:rPr kumimoji="0" lang="en-US" altLang="ro-RO" sz="1200" b="1" i="0" u="none" strike="noStrike" cap="none" normalizeH="0" baseline="0">
                          <a:ln>
                            <a:noFill/>
                          </a:ln>
                          <a:solidFill>
                            <a:srgbClr val="000000"/>
                          </a:solidFill>
                          <a:effectLst/>
                          <a:latin typeface="UT Sans" pitchFamily="50" charset="0"/>
                          <a:cs typeface="Arial" charset="0"/>
                        </a:rPr>
                        <a:t>Tehnologiile au o rată de producție mai scăzută decât metodele tradiționale.</a:t>
                      </a:r>
                      <a:endParaRPr kumimoji="0" lang="en-US" altLang="ro-RO" sz="1200" b="1" i="0" u="none" strike="noStrike" cap="none" normalizeH="0" baseline="0">
                        <a:ln>
                          <a:noFill/>
                        </a:ln>
                        <a:solidFill>
                          <a:srgbClr val="000000"/>
                        </a:solidFill>
                        <a:effectLst/>
                        <a:latin typeface="UT Sans" pitchFamily="50" charset="0"/>
                        <a:cs typeface="Calibri" pitchFamily="34" charset="0"/>
                      </a:endParaRPr>
                    </a:p>
                  </a:txBody>
                  <a:tcPr marL="6350" marR="63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492861">
                <a:tc>
                  <a:txBody>
                    <a:bodyPr/>
                    <a:lstStyle/>
                    <a:p>
                      <a:pPr marL="0" marR="0" lvl="0" indent="0" algn="just" defTabSz="685800" rtl="0" eaLnBrk="1" fontAlgn="base" latinLnBrk="0" hangingPunct="1">
                        <a:lnSpc>
                          <a:spcPct val="112000"/>
                        </a:lnSpc>
                        <a:spcBef>
                          <a:spcPct val="0"/>
                        </a:spcBef>
                        <a:spcAft>
                          <a:spcPct val="0"/>
                        </a:spcAft>
                        <a:buClrTx/>
                        <a:buSzTx/>
                        <a:buFontTx/>
                        <a:buNone/>
                        <a:tabLst/>
                      </a:pPr>
                      <a:r>
                        <a:rPr kumimoji="0" lang="en-US" altLang="ro-RO" sz="1200" b="1" i="0" u="none" strike="noStrike" cap="none" normalizeH="0" baseline="0">
                          <a:ln>
                            <a:noFill/>
                          </a:ln>
                          <a:solidFill>
                            <a:srgbClr val="FFFFFF"/>
                          </a:solidFill>
                          <a:effectLst/>
                          <a:latin typeface="UT Sans" pitchFamily="50" charset="0"/>
                          <a:cs typeface="Arial" charset="0"/>
                        </a:rPr>
                        <a:t>Procesele de prelucrare trebuie eliminate, economisind costurile și timpul relevante.</a:t>
                      </a:r>
                      <a:endParaRPr kumimoji="0" lang="en-US" altLang="ro-RO" sz="1200" b="1" i="0" u="none" strike="noStrike" cap="none" normalizeH="0" baseline="0">
                        <a:ln>
                          <a:noFill/>
                        </a:ln>
                        <a:solidFill>
                          <a:srgbClr val="FFFFFF"/>
                        </a:solidFill>
                        <a:effectLst/>
                        <a:latin typeface="UT Sans" pitchFamily="50" charset="0"/>
                        <a:cs typeface="Calibri" pitchFamily="34" charset="0"/>
                      </a:endParaRPr>
                    </a:p>
                  </a:txBody>
                  <a:tcPr marL="6350" marR="63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685800" rtl="0" eaLnBrk="1" fontAlgn="base" latinLnBrk="0" hangingPunct="1">
                        <a:lnSpc>
                          <a:spcPct val="112000"/>
                        </a:lnSpc>
                        <a:spcBef>
                          <a:spcPct val="0"/>
                        </a:spcBef>
                        <a:spcAft>
                          <a:spcPct val="0"/>
                        </a:spcAft>
                        <a:buClrTx/>
                        <a:buSzTx/>
                        <a:buFontTx/>
                        <a:buNone/>
                        <a:tabLst/>
                      </a:pPr>
                      <a:r>
                        <a:rPr kumimoji="0" lang="en-US" altLang="ro-RO" sz="1200" b="1" i="0" u="none" strike="noStrike" cap="none" normalizeH="0" baseline="0">
                          <a:ln>
                            <a:noFill/>
                          </a:ln>
                          <a:solidFill>
                            <a:srgbClr val="000000"/>
                          </a:solidFill>
                          <a:effectLst/>
                          <a:latin typeface="UT Sans" pitchFamily="50" charset="0"/>
                          <a:cs typeface="Arial" charset="0"/>
                        </a:rPr>
                        <a:t>În cazurile complexe, este necesar un efort semnificativ în definirea parametrilor, pregătirea și proiectarea generală.</a:t>
                      </a:r>
                      <a:endParaRPr kumimoji="0" lang="en-US" altLang="ro-RO" sz="1200" b="1" i="0" u="none" strike="noStrike" cap="none" normalizeH="0" baseline="0">
                        <a:ln>
                          <a:noFill/>
                        </a:ln>
                        <a:solidFill>
                          <a:srgbClr val="000000"/>
                        </a:solidFill>
                        <a:effectLst/>
                        <a:latin typeface="UT Sans" pitchFamily="50" charset="0"/>
                        <a:cs typeface="Calibri" pitchFamily="34" charset="0"/>
                      </a:endParaRPr>
                    </a:p>
                  </a:txBody>
                  <a:tcPr marL="6350" marR="63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extLst>
                  <a:ext uri="{0D108BD9-81ED-4DB2-BD59-A6C34878D82A}">
                    <a16:rowId xmlns:a16="http://schemas.microsoft.com/office/drawing/2014/main" val="10002"/>
                  </a:ext>
                </a:extLst>
              </a:tr>
              <a:tr h="938250">
                <a:tc>
                  <a:txBody>
                    <a:bodyPr/>
                    <a:lstStyle/>
                    <a:p>
                      <a:pPr marL="0" marR="0" lvl="0" indent="0" algn="just" defTabSz="685800" rtl="0" eaLnBrk="1" fontAlgn="base" latinLnBrk="0" hangingPunct="1">
                        <a:lnSpc>
                          <a:spcPct val="115000"/>
                        </a:lnSpc>
                        <a:spcBef>
                          <a:spcPct val="0"/>
                        </a:spcBef>
                        <a:spcAft>
                          <a:spcPct val="0"/>
                        </a:spcAft>
                        <a:buClrTx/>
                        <a:buSzTx/>
                        <a:buFontTx/>
                        <a:buNone/>
                        <a:tabLst/>
                      </a:pPr>
                      <a:r>
                        <a:rPr kumimoji="0" lang="en-US" altLang="ro-RO" sz="1200" b="1" i="0" u="none" strike="noStrike" cap="none" normalizeH="0" baseline="0">
                          <a:ln>
                            <a:noFill/>
                          </a:ln>
                          <a:solidFill>
                            <a:srgbClr val="FFFFFF"/>
                          </a:solidFill>
                          <a:effectLst/>
                          <a:latin typeface="UT Sans" pitchFamily="50" charset="0"/>
                          <a:cs typeface="Arial" charset="0"/>
                        </a:rPr>
                        <a:t>Posibilitatea proiectării optime este dată, pentru construcțiile cu greutate redusă, ceea ce ar fi imposibil cu metodele clasice de producție.</a:t>
                      </a:r>
                      <a:endParaRPr kumimoji="0" lang="en-US" altLang="ro-RO" sz="1200" b="1" i="0" u="none" strike="noStrike" cap="none" normalizeH="0" baseline="0">
                        <a:ln>
                          <a:noFill/>
                        </a:ln>
                        <a:solidFill>
                          <a:srgbClr val="FFFFFF"/>
                        </a:solidFill>
                        <a:effectLst/>
                        <a:latin typeface="UT Sans" pitchFamily="50" charset="0"/>
                        <a:cs typeface="Calibri" pitchFamily="34" charset="0"/>
                      </a:endParaRPr>
                    </a:p>
                  </a:txBody>
                  <a:tcPr marL="6350" marR="63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685800" rtl="0" eaLnBrk="1" fontAlgn="base" latinLnBrk="0" hangingPunct="1">
                        <a:lnSpc>
                          <a:spcPct val="115000"/>
                        </a:lnSpc>
                        <a:spcBef>
                          <a:spcPct val="0"/>
                        </a:spcBef>
                        <a:spcAft>
                          <a:spcPct val="0"/>
                        </a:spcAft>
                        <a:buClrTx/>
                        <a:buSzTx/>
                        <a:buFontTx/>
                        <a:buNone/>
                        <a:tabLst/>
                      </a:pPr>
                      <a:r>
                        <a:rPr kumimoji="0" lang="en-US" altLang="ro-RO" sz="1200" b="1" i="0" u="none" strike="noStrike" cap="none" normalizeH="0" baseline="0">
                          <a:ln>
                            <a:noFill/>
                          </a:ln>
                          <a:solidFill>
                            <a:srgbClr val="000000"/>
                          </a:solidFill>
                          <a:effectLst/>
                          <a:latin typeface="UT Sans" pitchFamily="50" charset="0"/>
                          <a:cs typeface="Arial" charset="0"/>
                        </a:rPr>
                        <a:t>De multe ori procesul de producție nu este finalizat până la sfârșitul imprimării, deoarece poate fi necesară o prelucrare suplimentară pentru calitatea suprafeței și precizia dimensională.</a:t>
                      </a:r>
                      <a:endParaRPr kumimoji="0" lang="en-US" altLang="ro-RO" sz="1200" b="1" i="0" u="none" strike="noStrike" cap="none" normalizeH="0" baseline="0">
                        <a:ln>
                          <a:noFill/>
                        </a:ln>
                        <a:solidFill>
                          <a:srgbClr val="000000"/>
                        </a:solidFill>
                        <a:effectLst/>
                        <a:latin typeface="UT Sans" pitchFamily="50" charset="0"/>
                        <a:cs typeface="Calibri" pitchFamily="34" charset="0"/>
                      </a:endParaRPr>
                    </a:p>
                  </a:txBody>
                  <a:tcPr marL="6350" marR="63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3"/>
                  </a:ext>
                </a:extLst>
              </a:tr>
              <a:tr h="840628">
                <a:tc>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ro-RO" sz="1200" b="1" i="0" u="none" strike="noStrike" cap="none" normalizeH="0" baseline="0">
                          <a:ln>
                            <a:noFill/>
                          </a:ln>
                          <a:solidFill>
                            <a:srgbClr val="FFFFFF"/>
                          </a:solidFill>
                          <a:effectLst/>
                          <a:latin typeface="UT Sans" pitchFamily="50" charset="0"/>
                          <a:cs typeface="Arial" charset="0"/>
                        </a:rPr>
                        <a:t> </a:t>
                      </a:r>
                      <a:endParaRPr kumimoji="0" lang="en-US" altLang="ro-RO" sz="1200" b="1" i="0" u="none" strike="noStrike" cap="none" normalizeH="0" baseline="0">
                        <a:ln>
                          <a:noFill/>
                        </a:ln>
                        <a:solidFill>
                          <a:srgbClr val="000000"/>
                        </a:solidFill>
                        <a:effectLst/>
                        <a:latin typeface="UT Sans" pitchFamily="50" charset="0"/>
                        <a:cs typeface="Times New Roman" pitchFamily="18" charset="0"/>
                      </a:endParaRPr>
                    </a:p>
                  </a:txBody>
                  <a:tcPr marL="6350" marR="63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just" defTabSz="685800" rtl="0" eaLnBrk="1" fontAlgn="base" latinLnBrk="0" hangingPunct="1">
                        <a:lnSpc>
                          <a:spcPct val="112000"/>
                        </a:lnSpc>
                        <a:spcBef>
                          <a:spcPct val="0"/>
                        </a:spcBef>
                        <a:spcAft>
                          <a:spcPct val="0"/>
                        </a:spcAft>
                        <a:buClrTx/>
                        <a:buSzTx/>
                        <a:buFontTx/>
                        <a:buNone/>
                        <a:tabLst/>
                      </a:pPr>
                      <a:r>
                        <a:rPr kumimoji="0" lang="en-US" altLang="ro-RO" sz="1200" b="1" i="0" u="none" strike="noStrike" cap="none" normalizeH="0" baseline="0">
                          <a:ln>
                            <a:noFill/>
                          </a:ln>
                          <a:solidFill>
                            <a:srgbClr val="000000"/>
                          </a:solidFill>
                          <a:effectLst/>
                          <a:latin typeface="UT Sans" pitchFamily="50" charset="0"/>
                          <a:cs typeface="Arial" charset="0"/>
                        </a:rPr>
                        <a:t>Există adesea o limită a dimensiunii care poate fi imprimată, pe baza capacităților mașinii de imprimare 3D, iar economiile de scară nu sunt realizate din cauza producției discontinue.</a:t>
                      </a:r>
                      <a:endParaRPr kumimoji="0" lang="en-US" altLang="ro-RO" sz="1200" b="1" i="0" u="none" strike="noStrike" cap="none" normalizeH="0" baseline="0">
                        <a:ln>
                          <a:noFill/>
                        </a:ln>
                        <a:solidFill>
                          <a:srgbClr val="000000"/>
                        </a:solidFill>
                        <a:effectLst/>
                        <a:latin typeface="UT Sans" pitchFamily="50" charset="0"/>
                        <a:cs typeface="Calibri" pitchFamily="34" charset="0"/>
                      </a:endParaRPr>
                    </a:p>
                  </a:txBody>
                  <a:tcPr marL="6350" marR="635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3">
            <a:extLst>
              <a:ext uri="{FF2B5EF4-FFF2-40B4-BE49-F238E27FC236}">
                <a16:creationId xmlns:a16="http://schemas.microsoft.com/office/drawing/2014/main" id="{776ADF52-19D3-4B35-A2E8-468DBDF8A4DE}"/>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39188D0C-4B41-474F-8AAF-0AC874D9D83A}"/>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C999D32B-44F4-48C7-8F8F-4A91E4FED642}"/>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16387" name="Picture 1">
            <a:extLst>
              <a:ext uri="{FF2B5EF4-FFF2-40B4-BE49-F238E27FC236}">
                <a16:creationId xmlns:a16="http://schemas.microsoft.com/office/drawing/2014/main" id="{F5F400F0-28A3-4B89-9A77-3C59DAB0074F}"/>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Forma 1">
            <a:extLst>
              <a:ext uri="{FF2B5EF4-FFF2-40B4-BE49-F238E27FC236}">
                <a16:creationId xmlns:a16="http://schemas.microsoft.com/office/drawing/2014/main" id="{55574BD3-1173-4187-AE50-B6DA0F176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6">
            <a:extLst>
              <a:ext uri="{FF2B5EF4-FFF2-40B4-BE49-F238E27FC236}">
                <a16:creationId xmlns:a16="http://schemas.microsoft.com/office/drawing/2014/main" id="{24C2D280-D1DE-4953-B8A0-2FC4A19DF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
            <a:extLst>
              <a:ext uri="{FF2B5EF4-FFF2-40B4-BE49-F238E27FC236}">
                <a16:creationId xmlns:a16="http://schemas.microsoft.com/office/drawing/2014/main" id="{DFEF1F14-B998-4BF4-BA63-307BD7FA4A0A}"/>
              </a:ext>
            </a:extLst>
          </p:cNvPr>
          <p:cNvSpPr>
            <a:spLocks noChangeArrowheads="1"/>
          </p:cNvSpPr>
          <p:nvPr/>
        </p:nvSpPr>
        <p:spPr bwMode="auto">
          <a:xfrm>
            <a:off x="28575" y="1066800"/>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o-RO">
                <a:latin typeface="UT Sans" panose="00000500000000000000" pitchFamily="50" charset="0"/>
              </a:rPr>
              <a:t>Este necesar un studiu foarte detaliat și sistematic pentru a determina eficacitatea tehnologiilor de imprimare 3D în industrie și măsura în care aplicarea acestora va transforma producția.</a:t>
            </a:r>
          </a:p>
        </p:txBody>
      </p:sp>
      <p:sp>
        <p:nvSpPr>
          <p:cNvPr id="16391" name="Rectangle 2">
            <a:extLst>
              <a:ext uri="{FF2B5EF4-FFF2-40B4-BE49-F238E27FC236}">
                <a16:creationId xmlns:a16="http://schemas.microsoft.com/office/drawing/2014/main" id="{82ADE5E7-70A1-4B2E-B673-8292B77B9690}"/>
              </a:ext>
            </a:extLst>
          </p:cNvPr>
          <p:cNvSpPr>
            <a:spLocks noChangeArrowheads="1"/>
          </p:cNvSpPr>
          <p:nvPr/>
        </p:nvSpPr>
        <p:spPr bwMode="auto">
          <a:xfrm>
            <a:off x="379413" y="2895600"/>
            <a:ext cx="8415337"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o-RO" sz="1400" b="1">
                <a:latin typeface="UT Sans" panose="00000500000000000000" pitchFamily="50" charset="0"/>
              </a:rPr>
              <a:t>Economii de scară</a:t>
            </a:r>
          </a:p>
          <a:p>
            <a:pPr algn="just"/>
            <a:r>
              <a:rPr lang="en-US" altLang="ro-RO" sz="1400">
                <a:latin typeface="UT Sans" panose="00000500000000000000" pitchFamily="50" charset="0"/>
              </a:rPr>
              <a:t>Tehnologiile de imprimare 3D sunt în prezent în urmă în acest domeniu. </a:t>
            </a:r>
          </a:p>
          <a:p>
            <a:pPr algn="just"/>
            <a:r>
              <a:rPr lang="en-US" altLang="ro-RO" sz="1400">
                <a:latin typeface="UT Sans" panose="00000500000000000000" pitchFamily="50" charset="0"/>
              </a:rPr>
              <a:t>Cu toate acestea, construcția aditivă este o industrie care evoluează și se îmbunătățește în mod constant, pentru a putea înlocui metodele tradiționale de producție la un moment dat. [3]</a:t>
            </a:r>
          </a:p>
          <a:p>
            <a:pPr algn="just"/>
            <a:r>
              <a:rPr lang="en-US" altLang="ro-RO" sz="1400" b="1">
                <a:latin typeface="UT Sans" panose="00000500000000000000" pitchFamily="50" charset="0"/>
              </a:rPr>
              <a:t>La cerere, industria prelucrătoare</a:t>
            </a:r>
          </a:p>
          <a:p>
            <a:pPr algn="just"/>
            <a:r>
              <a:rPr lang="en-US" altLang="ro-RO" sz="1400">
                <a:latin typeface="UT Sans" panose="00000500000000000000" pitchFamily="50" charset="0"/>
              </a:rPr>
              <a:t>Tehnologiile de imprimare 3D permit reducerea semnificativă a ciclului de viață al produselor, în special în partea de proiectare. </a:t>
            </a:r>
          </a:p>
          <a:p>
            <a:pPr algn="just"/>
            <a:r>
              <a:rPr lang="en-US" altLang="ro-RO" sz="1400">
                <a:latin typeface="UT Sans" panose="00000500000000000000" pitchFamily="50" charset="0"/>
              </a:rPr>
              <a:t>În plus, vor fi create noi modele de gestionare a lanțului de aprovizionare, reducând riscul prezentat de modelele convenționale de gestionare a stocurilor.</a:t>
            </a:r>
          </a:p>
          <a:p>
            <a:pPr algn="just"/>
            <a:r>
              <a:rPr lang="en-US" altLang="ro-RO" sz="1400" b="1">
                <a:latin typeface="UT Sans" panose="00000500000000000000" pitchFamily="50" charset="0"/>
              </a:rPr>
              <a:t>Personalizarea produsului</a:t>
            </a:r>
          </a:p>
          <a:p>
            <a:pPr algn="just"/>
            <a:r>
              <a:rPr lang="en-US" altLang="ro-RO" sz="1400">
                <a:latin typeface="UT Sans" panose="00000500000000000000" pitchFamily="50" charset="0"/>
              </a:rPr>
              <a:t>Imprimarea 3D permite crearea de produse personalizate, adaptate nevoilor personale ale utilizatorilor lor. </a:t>
            </a:r>
          </a:p>
          <a:p>
            <a:pPr algn="just"/>
            <a:r>
              <a:rPr lang="en-US" altLang="ro-RO" sz="1400">
                <a:latin typeface="UT Sans" panose="00000500000000000000" pitchFamily="50" charset="0"/>
              </a:rPr>
              <a:t>În plus, vor apărea noi modele, în care clienții vor juca un rol activ în proiectarea și procesul de producție a produsului.</a:t>
            </a:r>
          </a:p>
          <a:p>
            <a:pPr algn="just"/>
            <a:r>
              <a:rPr lang="en-US" altLang="ro-RO" sz="1400" b="1">
                <a:latin typeface="UT Sans" panose="00000500000000000000" pitchFamily="50" charset="0"/>
              </a:rPr>
              <a:t>Flexibilitate</a:t>
            </a:r>
            <a:endParaRPr lang="en-US" altLang="ro-RO" sz="1400">
              <a:latin typeface="UT Sans" panose="00000500000000000000" pitchFamily="50" charset="0"/>
            </a:endParaRPr>
          </a:p>
          <a:p>
            <a:pPr algn="just"/>
            <a:r>
              <a:rPr lang="en-US" altLang="ro-RO" sz="1400">
                <a:latin typeface="UT Sans" panose="00000500000000000000" pitchFamily="50" charset="0"/>
              </a:rPr>
              <a:t>Dezvoltarea lanțului de aprovizionare pe baza imprimării 3D va crea rețele mai flexibile, aducând producția mai aproape de consumatorul final. </a:t>
            </a:r>
          </a:p>
          <a:p>
            <a:pPr algn="just"/>
            <a:r>
              <a:rPr lang="en-US" altLang="ro-RO" sz="1400">
                <a:latin typeface="UT Sans" panose="00000500000000000000" pitchFamily="50" charset="0"/>
              </a:rPr>
              <a:t>Reducerea transporturilor de produsele finite vor  avea un impact semnificativ asupra canalelor de distribuție și, în general, în sectorul distribuției și distribuției produselor</a:t>
            </a:r>
            <a:endParaRPr lang="en-US" altLang="ro-RO" sz="1400" b="1">
              <a:latin typeface="UT Sans" panose="00000500000000000000" pitchFamily="50"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3">
            <a:extLst>
              <a:ext uri="{FF2B5EF4-FFF2-40B4-BE49-F238E27FC236}">
                <a16:creationId xmlns:a16="http://schemas.microsoft.com/office/drawing/2014/main" id="{012609DA-E827-45FB-8D1C-86FE34068DF7}"/>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3DFBD114-05C5-4237-B6ED-27402E57B44B}"/>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92653F76-E3CF-4F5D-A726-3914DF171613}"/>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17411" name="Picture 1">
            <a:extLst>
              <a:ext uri="{FF2B5EF4-FFF2-40B4-BE49-F238E27FC236}">
                <a16:creationId xmlns:a16="http://schemas.microsoft.com/office/drawing/2014/main" id="{4210D816-B198-4983-85CC-7059567D1A6F}"/>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Forma 1">
            <a:extLst>
              <a:ext uri="{FF2B5EF4-FFF2-40B4-BE49-F238E27FC236}">
                <a16:creationId xmlns:a16="http://schemas.microsoft.com/office/drawing/2014/main" id="{4FD0DB86-6985-4836-9605-67624A402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6">
            <a:extLst>
              <a:ext uri="{FF2B5EF4-FFF2-40B4-BE49-F238E27FC236}">
                <a16:creationId xmlns:a16="http://schemas.microsoft.com/office/drawing/2014/main" id="{CF7517F3-4B2F-467E-B0EB-2BFE04556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1">
            <a:extLst>
              <a:ext uri="{FF2B5EF4-FFF2-40B4-BE49-F238E27FC236}">
                <a16:creationId xmlns:a16="http://schemas.microsoft.com/office/drawing/2014/main" id="{32D2D006-9330-4D87-9DF4-909997554872}"/>
              </a:ext>
            </a:extLst>
          </p:cNvPr>
          <p:cNvSpPr>
            <a:spLocks noChangeArrowheads="1"/>
          </p:cNvSpPr>
          <p:nvPr/>
        </p:nvSpPr>
        <p:spPr bwMode="auto">
          <a:xfrm>
            <a:off x="0" y="600075"/>
            <a:ext cx="24479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o-RO" b="1">
                <a:latin typeface="UT Sans" panose="00000500000000000000" pitchFamily="50" charset="0"/>
              </a:rPr>
              <a:t>Fotopolimerizarea TVA</a:t>
            </a:r>
            <a:endParaRPr lang="en-US" altLang="ro-RO">
              <a:latin typeface="UT Sans" panose="00000500000000000000" pitchFamily="50" charset="0"/>
            </a:endParaRPr>
          </a:p>
          <a:p>
            <a:pPr algn="just"/>
            <a:r>
              <a:rPr lang="en-US" altLang="ro-RO" sz="1400">
                <a:latin typeface="UT Sans" panose="00000500000000000000" pitchFamily="50" charset="0"/>
              </a:rPr>
              <a:t>Această tehnologie utilizează un rezervor de rășină fotopolimer lichid, din care modelul este structurat pe strat. </a:t>
            </a:r>
          </a:p>
          <a:p>
            <a:pPr algn="just"/>
            <a:r>
              <a:rPr lang="en-US" altLang="ro-RO" sz="1400">
                <a:latin typeface="UT Sans" panose="00000500000000000000" pitchFamily="50" charset="0"/>
              </a:rPr>
              <a:t>O radiație ultravioletă este folosită pentru a întări rășina acolo unde este necesar, în timp ce o platformă mută obiectul în jos după acoperirea fiecărui strat.</a:t>
            </a:r>
          </a:p>
        </p:txBody>
      </p:sp>
      <p:grpSp>
        <p:nvGrpSpPr>
          <p:cNvPr id="17415" name="Group 12">
            <a:extLst>
              <a:ext uri="{FF2B5EF4-FFF2-40B4-BE49-F238E27FC236}">
                <a16:creationId xmlns:a16="http://schemas.microsoft.com/office/drawing/2014/main" id="{371BEF98-0389-4FDF-B7F8-271E6B63386C}"/>
              </a:ext>
            </a:extLst>
          </p:cNvPr>
          <p:cNvGrpSpPr>
            <a:grpSpLocks/>
          </p:cNvGrpSpPr>
          <p:nvPr/>
        </p:nvGrpSpPr>
        <p:grpSpPr bwMode="auto">
          <a:xfrm>
            <a:off x="1066800" y="2298700"/>
            <a:ext cx="7620000" cy="4406900"/>
            <a:chOff x="0" y="0"/>
            <a:chExt cx="4285754" cy="2035534"/>
          </a:xfrm>
        </p:grpSpPr>
        <p:sp>
          <p:nvSpPr>
            <p:cNvPr id="17433" name="Forma 36">
              <a:extLst>
                <a:ext uri="{FF2B5EF4-FFF2-40B4-BE49-F238E27FC236}">
                  <a16:creationId xmlns:a16="http://schemas.microsoft.com/office/drawing/2014/main" id="{9AEE1EF4-B0A2-455C-BCC7-C9E4B6081DD5}"/>
                </a:ext>
              </a:extLst>
            </p:cNvPr>
            <p:cNvSpPr txBox="1">
              <a:spLocks noChangeArrowheads="1"/>
            </p:cNvSpPr>
            <p:nvPr/>
          </p:nvSpPr>
          <p:spPr bwMode="auto">
            <a:xfrm>
              <a:off x="2981740" y="0"/>
              <a:ext cx="489721" cy="13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o-RO" sz="2000" b="1">
                  <a:cs typeface="Calibri" panose="020F0502020204030204" pitchFamily="34" charset="0"/>
                </a:rPr>
                <a:t>SLA</a:t>
              </a:r>
            </a:p>
          </p:txBody>
        </p:sp>
        <p:sp>
          <p:nvSpPr>
            <p:cNvPr id="17434" name="Forma 38">
              <a:extLst>
                <a:ext uri="{FF2B5EF4-FFF2-40B4-BE49-F238E27FC236}">
                  <a16:creationId xmlns:a16="http://schemas.microsoft.com/office/drawing/2014/main" id="{1FB1166E-9D31-478E-8AC6-0A8B90A10920}"/>
                </a:ext>
              </a:extLst>
            </p:cNvPr>
            <p:cNvSpPr txBox="1">
              <a:spLocks noChangeArrowheads="1"/>
            </p:cNvSpPr>
            <p:nvPr/>
          </p:nvSpPr>
          <p:spPr bwMode="auto">
            <a:xfrm>
              <a:off x="1033670" y="7951"/>
              <a:ext cx="740396" cy="31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o-RO" sz="2000" b="1">
                  <a:cs typeface="Calibri" panose="020F0502020204030204" pitchFamily="34" charset="0"/>
                </a:rPr>
                <a:t>DLP</a:t>
              </a:r>
            </a:p>
          </p:txBody>
        </p:sp>
        <p:pic>
          <p:nvPicPr>
            <p:cNvPr id="17435" name="Fotografie 35">
              <a:extLst>
                <a:ext uri="{FF2B5EF4-FFF2-40B4-BE49-F238E27FC236}">
                  <a16:creationId xmlns:a16="http://schemas.microsoft.com/office/drawing/2014/main" id="{6EC8CBBF-E1F0-4A0B-9CB8-AB967FA632C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59026"/>
              <a:ext cx="4285754" cy="187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 name="Table 2">
            <a:extLst>
              <a:ext uri="{FF2B5EF4-FFF2-40B4-BE49-F238E27FC236}">
                <a16:creationId xmlns:a16="http://schemas.microsoft.com/office/drawing/2014/main" id="{D8FA2FFA-0FD3-4F9B-84C0-BC20BEBDC6BD}"/>
              </a:ext>
            </a:extLst>
          </p:cNvPr>
          <p:cNvGraphicFramePr>
            <a:graphicFrameLocks noGrp="1"/>
          </p:cNvGraphicFramePr>
          <p:nvPr/>
        </p:nvGraphicFramePr>
        <p:xfrm>
          <a:off x="2665413" y="1238250"/>
          <a:ext cx="6477000" cy="1141414"/>
        </p:xfrm>
        <a:graphic>
          <a:graphicData uri="http://schemas.openxmlformats.org/drawingml/2006/table">
            <a:tbl>
              <a:tblPr/>
              <a:tblGrid>
                <a:gridCol w="3236912">
                  <a:extLst>
                    <a:ext uri="{9D8B030D-6E8A-4147-A177-3AD203B41FA5}">
                      <a16:colId xmlns:a16="http://schemas.microsoft.com/office/drawing/2014/main" val="20000"/>
                    </a:ext>
                  </a:extLst>
                </a:gridCol>
                <a:gridCol w="3240088">
                  <a:extLst>
                    <a:ext uri="{9D8B030D-6E8A-4147-A177-3AD203B41FA5}">
                      <a16:colId xmlns:a16="http://schemas.microsoft.com/office/drawing/2014/main" val="20001"/>
                    </a:ext>
                  </a:extLst>
                </a:gridCol>
              </a:tblGrid>
              <a:tr h="383977">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200" b="1" i="0" u="none" strike="noStrike" cap="none" normalizeH="0" baseline="0">
                          <a:ln>
                            <a:noFill/>
                          </a:ln>
                          <a:solidFill>
                            <a:srgbClr val="FFFFFF"/>
                          </a:solidFill>
                          <a:effectLst/>
                          <a:latin typeface="UT Sans" pitchFamily="50" charset="0"/>
                          <a:cs typeface="Arial" charset="0"/>
                        </a:rPr>
                        <a:t>Argumente pro pentru imprimarea 3D utilizând rășini</a:t>
                      </a:r>
                      <a:endParaRPr kumimoji="0" lang="en-US" altLang="ro-RO" sz="1200" b="1" i="1" u="none" strike="noStrike" cap="none" normalizeH="0" baseline="0">
                        <a:ln>
                          <a:noFill/>
                        </a:ln>
                        <a:solidFill>
                          <a:srgbClr val="4472C4"/>
                        </a:solidFill>
                        <a:effectLst/>
                        <a:latin typeface="UT Sans" pitchFamily="50" charset="0"/>
                        <a:cs typeface="Calibri Light"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200" b="1" i="0" u="none" strike="noStrike" cap="none" normalizeH="0" baseline="0">
                          <a:ln>
                            <a:noFill/>
                          </a:ln>
                          <a:solidFill>
                            <a:srgbClr val="FFFFFF"/>
                          </a:solidFill>
                          <a:effectLst/>
                          <a:latin typeface="UT Sans" pitchFamily="50" charset="0"/>
                          <a:cs typeface="Arial" charset="0"/>
                        </a:rPr>
                        <a:t>Contra de imprimare 3D cu rășini</a:t>
                      </a:r>
                      <a:endParaRPr kumimoji="0" lang="en-US" altLang="ro-RO" sz="1200" b="1" i="1" u="none" strike="noStrike" cap="none" normalizeH="0" baseline="0">
                        <a:ln>
                          <a:noFill/>
                        </a:ln>
                        <a:solidFill>
                          <a:srgbClr val="4472C4"/>
                        </a:solidFill>
                        <a:effectLst/>
                        <a:latin typeface="UT Sans" pitchFamily="50" charset="0"/>
                        <a:cs typeface="Calibri Light"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90839">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200" b="1" i="0" u="none" strike="noStrike" cap="none" normalizeH="0" baseline="0">
                          <a:ln>
                            <a:noFill/>
                          </a:ln>
                          <a:solidFill>
                            <a:srgbClr val="FFFFFF"/>
                          </a:solidFill>
                          <a:effectLst/>
                          <a:latin typeface="UT Sans" pitchFamily="50" charset="0"/>
                          <a:cs typeface="Arial" charset="0"/>
                        </a:rPr>
                        <a:t>O rezoluție mai bună</a:t>
                      </a:r>
                      <a:endParaRPr kumimoji="0" lang="en-US" altLang="ro-RO" sz="12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200" b="1" i="0" u="none" strike="noStrike" cap="none" normalizeH="0" baseline="0">
                          <a:ln>
                            <a:noFill/>
                          </a:ln>
                          <a:solidFill>
                            <a:srgbClr val="000000"/>
                          </a:solidFill>
                          <a:effectLst/>
                          <a:latin typeface="UT Sans" pitchFamily="50" charset="0"/>
                          <a:cs typeface="Arial" charset="0"/>
                        </a:rPr>
                        <a:t>Mai scumpe</a:t>
                      </a:r>
                      <a:endParaRPr kumimoji="0" lang="en-US" altLang="ro-RO" sz="12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375759">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200" b="1" i="0" u="none" strike="noStrike" cap="none" normalizeH="0" baseline="0">
                          <a:ln>
                            <a:noFill/>
                          </a:ln>
                          <a:solidFill>
                            <a:srgbClr val="FFFFFF"/>
                          </a:solidFill>
                          <a:effectLst/>
                          <a:latin typeface="UT Sans" pitchFamily="50" charset="0"/>
                          <a:cs typeface="Arial" charset="0"/>
                        </a:rPr>
                        <a:t>Proces de imprimare mai rapid</a:t>
                      </a:r>
                      <a:endParaRPr kumimoji="0" lang="en-US" altLang="ro-RO" sz="12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200" b="1" i="0" u="none" strike="noStrike" cap="none" normalizeH="0" baseline="0">
                          <a:ln>
                            <a:noFill/>
                          </a:ln>
                          <a:solidFill>
                            <a:srgbClr val="000000"/>
                          </a:solidFill>
                          <a:effectLst/>
                          <a:latin typeface="UT Sans" pitchFamily="50" charset="0"/>
                          <a:cs typeface="Arial" charset="0"/>
                        </a:rPr>
                        <a:t>Nicio opțiune pentru imprimeuri compozite</a:t>
                      </a:r>
                      <a:endParaRPr kumimoji="0" lang="en-US" altLang="ro-RO" sz="12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extLst>
                  <a:ext uri="{0D108BD9-81ED-4DB2-BD59-A6C34878D82A}">
                    <a16:rowId xmlns:a16="http://schemas.microsoft.com/office/drawing/2014/main" val="10002"/>
                  </a:ext>
                </a:extLst>
              </a:tr>
              <a:tr h="190839">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200" b="1" i="0" u="none" strike="noStrike" cap="none" normalizeH="0" baseline="0">
                          <a:ln>
                            <a:noFill/>
                          </a:ln>
                          <a:solidFill>
                            <a:srgbClr val="FFFFFF"/>
                          </a:solidFill>
                          <a:effectLst/>
                          <a:latin typeface="UT Sans" pitchFamily="50" charset="0"/>
                          <a:cs typeface="Arial" charset="0"/>
                        </a:rPr>
                        <a:t>Produse finite mai puternice</a:t>
                      </a:r>
                      <a:endParaRPr kumimoji="0" lang="en-US" altLang="ro-RO" sz="12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200" b="1" i="0" u="none" strike="noStrike" cap="none" normalizeH="0" baseline="0">
                          <a:ln>
                            <a:noFill/>
                          </a:ln>
                          <a:solidFill>
                            <a:srgbClr val="000000"/>
                          </a:solidFill>
                          <a:effectLst/>
                          <a:latin typeface="UT Sans" pitchFamily="50" charset="0"/>
                          <a:cs typeface="Arial" charset="0"/>
                        </a:rPr>
                        <a:t>Post-procesare dificilă și murdară</a:t>
                      </a:r>
                      <a:endParaRPr kumimoji="0" lang="en-US" altLang="ro-RO" sz="12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3">
            <a:extLst>
              <a:ext uri="{FF2B5EF4-FFF2-40B4-BE49-F238E27FC236}">
                <a16:creationId xmlns:a16="http://schemas.microsoft.com/office/drawing/2014/main" id="{CA8AF216-8477-418E-A4B2-46DADD4AAE6C}"/>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B16A29F8-0EC4-44B8-B904-011595EEEFE8}"/>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038D80D8-99EE-4987-9914-8B09E3608794}"/>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18435" name="Picture 1">
            <a:extLst>
              <a:ext uri="{FF2B5EF4-FFF2-40B4-BE49-F238E27FC236}">
                <a16:creationId xmlns:a16="http://schemas.microsoft.com/office/drawing/2014/main" id="{3E4E43BA-2ACD-47B1-B3DB-27E7FA5819AB}"/>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Forma 1">
            <a:extLst>
              <a:ext uri="{FF2B5EF4-FFF2-40B4-BE49-F238E27FC236}">
                <a16:creationId xmlns:a16="http://schemas.microsoft.com/office/drawing/2014/main" id="{424A948C-4A31-457A-8507-6EAC757DF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6">
            <a:extLst>
              <a:ext uri="{FF2B5EF4-FFF2-40B4-BE49-F238E27FC236}">
                <a16:creationId xmlns:a16="http://schemas.microsoft.com/office/drawing/2014/main" id="{7DBA09B1-00FC-4A1B-9D84-E2966FA97B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6">
            <a:extLst>
              <a:ext uri="{FF2B5EF4-FFF2-40B4-BE49-F238E27FC236}">
                <a16:creationId xmlns:a16="http://schemas.microsoft.com/office/drawing/2014/main" id="{7AB44E66-C3E7-45AD-BB94-2CDF480CDB27}"/>
              </a:ext>
            </a:extLst>
          </p:cNvPr>
          <p:cNvSpPr>
            <a:spLocks noChangeArrowheads="1"/>
          </p:cNvSpPr>
          <p:nvPr/>
        </p:nvSpPr>
        <p:spPr bwMode="auto">
          <a:xfrm>
            <a:off x="0" y="1066800"/>
            <a:ext cx="87249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o-RO" sz="2400" b="1">
                <a:latin typeface="UT Sans" panose="00000500000000000000" pitchFamily="50" charset="0"/>
              </a:rPr>
              <a:t>Jet de material</a:t>
            </a:r>
          </a:p>
          <a:p>
            <a:pPr algn="just"/>
            <a:r>
              <a:rPr lang="en-US" altLang="ro-RO" sz="1600">
                <a:latin typeface="UT Sans" panose="00000500000000000000" pitchFamily="50" charset="0"/>
              </a:rPr>
              <a:t>Această tehnologie creează obiecte într-un mod similar cu o imprimantă bidimensională cu jet de cerneală. </a:t>
            </a:r>
          </a:p>
          <a:p>
            <a:pPr algn="just"/>
            <a:r>
              <a:rPr lang="en-US" altLang="ro-RO" sz="1600">
                <a:latin typeface="UT Sans" panose="00000500000000000000" pitchFamily="50" charset="0"/>
              </a:rPr>
              <a:t>Materialul este turnat dintr-un extruder în mișcare pe o platformă, unde este solidificat folosind radiații ultraviolete, iar modelul este construit pe strat. </a:t>
            </a:r>
          </a:p>
          <a:p>
            <a:pPr algn="just"/>
            <a:r>
              <a:rPr lang="en-US" altLang="ro-RO" sz="1600">
                <a:latin typeface="UT Sans" panose="00000500000000000000" pitchFamily="50" charset="0"/>
              </a:rPr>
              <a:t>Mașinile acestei metode diferă în ceea ce privește complexitatea lor și modul în care materialul este disponibil pentru construcție.</a:t>
            </a:r>
          </a:p>
          <a:p>
            <a:pPr algn="just"/>
            <a:r>
              <a:rPr lang="en-US" altLang="ro-RO" sz="1600">
                <a:latin typeface="UT Sans" panose="00000500000000000000" pitchFamily="50" charset="0"/>
              </a:rPr>
              <a:t>Materialele utilizate sunt limitate ca număr, așa cum sunt polimerii și ceara este cel mai potrivit, deoarece acestea sunt vâscoase și permit crearea de picături pentru funcționarea acestei metode. </a:t>
            </a:r>
          </a:p>
        </p:txBody>
      </p:sp>
      <p:pic>
        <p:nvPicPr>
          <p:cNvPr id="18439" name="Forma 58">
            <a:extLst>
              <a:ext uri="{FF2B5EF4-FFF2-40B4-BE49-F238E27FC236}">
                <a16:creationId xmlns:a16="http://schemas.microsoft.com/office/drawing/2014/main" id="{310FCAE6-C9FB-4134-93DD-839BD7B836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19600"/>
            <a:ext cx="2971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Rectangle 15">
            <a:extLst>
              <a:ext uri="{FF2B5EF4-FFF2-40B4-BE49-F238E27FC236}">
                <a16:creationId xmlns:a16="http://schemas.microsoft.com/office/drawing/2014/main" id="{F34F5975-5215-45F6-BBDE-D68CCEBA8F6B}"/>
              </a:ext>
            </a:extLst>
          </p:cNvPr>
          <p:cNvSpPr>
            <a:spLocks noChangeArrowheads="1"/>
          </p:cNvSpPr>
          <p:nvPr/>
        </p:nvSpPr>
        <p:spPr bwMode="auto">
          <a:xfrm>
            <a:off x="-25400" y="3773488"/>
            <a:ext cx="2895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o-RO" b="1">
                <a:latin typeface="UT Sans" panose="00000500000000000000" pitchFamily="50" charset="0"/>
              </a:rPr>
              <a:t>Imprimantă industrială pentru jeturi de materiale</a:t>
            </a:r>
          </a:p>
        </p:txBody>
      </p:sp>
      <p:graphicFrame>
        <p:nvGraphicFramePr>
          <p:cNvPr id="17" name="Table 16">
            <a:extLst>
              <a:ext uri="{FF2B5EF4-FFF2-40B4-BE49-F238E27FC236}">
                <a16:creationId xmlns:a16="http://schemas.microsoft.com/office/drawing/2014/main" id="{C039ACDE-88FD-470F-BF7C-5769029537C1}"/>
              </a:ext>
            </a:extLst>
          </p:cNvPr>
          <p:cNvGraphicFramePr>
            <a:graphicFrameLocks noGrp="1"/>
          </p:cNvGraphicFramePr>
          <p:nvPr/>
        </p:nvGraphicFramePr>
        <p:xfrm>
          <a:off x="3124200" y="4103688"/>
          <a:ext cx="5715000" cy="2601910"/>
        </p:xfrm>
        <a:graphic>
          <a:graphicData uri="http://schemas.openxmlformats.org/drawingml/2006/table">
            <a:tbl>
              <a:tblPr/>
              <a:tblGrid>
                <a:gridCol w="2855913">
                  <a:extLst>
                    <a:ext uri="{9D8B030D-6E8A-4147-A177-3AD203B41FA5}">
                      <a16:colId xmlns:a16="http://schemas.microsoft.com/office/drawing/2014/main" val="20000"/>
                    </a:ext>
                  </a:extLst>
                </a:gridCol>
                <a:gridCol w="2859087">
                  <a:extLst>
                    <a:ext uri="{9D8B030D-6E8A-4147-A177-3AD203B41FA5}">
                      <a16:colId xmlns:a16="http://schemas.microsoft.com/office/drawing/2014/main" val="20001"/>
                    </a:ext>
                  </a:extLst>
                </a:gridCol>
              </a:tblGrid>
              <a:tr h="528637">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200" b="1" i="0" u="none" strike="noStrike" cap="none" normalizeH="0" baseline="0">
                          <a:ln>
                            <a:noFill/>
                          </a:ln>
                          <a:solidFill>
                            <a:srgbClr val="FFFFFF"/>
                          </a:solidFill>
                          <a:effectLst/>
                          <a:latin typeface="UT Sans" pitchFamily="50" charset="0"/>
                          <a:cs typeface="Arial" charset="0"/>
                        </a:rPr>
                        <a:t>Argumente pro de imprimare 3D folosind Jetting Material</a:t>
                      </a:r>
                      <a:endParaRPr kumimoji="0" lang="en-US" altLang="ro-RO" sz="1200" b="1" i="1" u="none" strike="noStrike" cap="none" normalizeH="0" baseline="0">
                        <a:ln>
                          <a:noFill/>
                        </a:ln>
                        <a:solidFill>
                          <a:srgbClr val="4472C4"/>
                        </a:solidFill>
                        <a:effectLst/>
                        <a:latin typeface="UT Sans" pitchFamily="50" charset="0"/>
                        <a:cs typeface="Calibri Light"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200" b="1" i="0" u="none" strike="noStrike" cap="none" normalizeH="0" baseline="0">
                          <a:ln>
                            <a:noFill/>
                          </a:ln>
                          <a:solidFill>
                            <a:srgbClr val="FFFFFF"/>
                          </a:solidFill>
                          <a:effectLst/>
                          <a:latin typeface="UT Sans" pitchFamily="50" charset="0"/>
                          <a:cs typeface="Arial" charset="0"/>
                        </a:rPr>
                        <a:t>Contra de imprimare 3D folosind Jetting Material</a:t>
                      </a:r>
                      <a:endParaRPr kumimoji="0" lang="en-US" altLang="ro-RO" sz="1200" b="1" i="1" u="none" strike="noStrike" cap="none" normalizeH="0" baseline="0">
                        <a:ln>
                          <a:noFill/>
                        </a:ln>
                        <a:solidFill>
                          <a:srgbClr val="4472C4"/>
                        </a:solidFill>
                        <a:effectLst/>
                        <a:latin typeface="UT Sans" pitchFamily="50" charset="0"/>
                        <a:cs typeface="Calibri Light"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28637">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200" b="1" i="0" u="none" strike="noStrike" cap="none" normalizeH="0" baseline="0">
                          <a:ln>
                            <a:noFill/>
                          </a:ln>
                          <a:solidFill>
                            <a:srgbClr val="FFFFFF"/>
                          </a:solidFill>
                          <a:effectLst/>
                          <a:latin typeface="UT Sans" pitchFamily="50" charset="0"/>
                          <a:cs typeface="Arial" charset="0"/>
                        </a:rPr>
                        <a:t>Culoare completă și imprimare 3D multi-material</a:t>
                      </a:r>
                      <a:endParaRPr kumimoji="0" lang="en-US" altLang="ro-RO" sz="12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200" b="1" i="0" u="none" strike="noStrike" cap="none" normalizeH="0" baseline="0">
                          <a:ln>
                            <a:noFill/>
                          </a:ln>
                          <a:solidFill>
                            <a:srgbClr val="000000"/>
                          </a:solidFill>
                          <a:effectLst/>
                          <a:latin typeface="UT Sans" pitchFamily="50" charset="0"/>
                          <a:cs typeface="Arial" charset="0"/>
                        </a:rPr>
                        <a:t>Mai scumpe</a:t>
                      </a:r>
                      <a:endParaRPr kumimoji="0" lang="en-US" altLang="ro-RO" sz="12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484187">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200" b="1" i="0" u="none" strike="noStrike" cap="none" normalizeH="0" baseline="0">
                          <a:ln>
                            <a:noFill/>
                          </a:ln>
                          <a:solidFill>
                            <a:srgbClr val="FFFFFF"/>
                          </a:solidFill>
                          <a:effectLst/>
                          <a:latin typeface="UT Sans" pitchFamily="50" charset="0"/>
                          <a:cs typeface="Arial" charset="0"/>
                        </a:rPr>
                        <a:t>Proces de imprimare mai rapid</a:t>
                      </a:r>
                      <a:endParaRPr kumimoji="0" lang="en-US" altLang="ro-RO" sz="12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200" b="1" i="0" u="none" strike="noStrike" cap="none" normalizeH="0" baseline="0">
                          <a:ln>
                            <a:noFill/>
                          </a:ln>
                          <a:solidFill>
                            <a:srgbClr val="000000"/>
                          </a:solidFill>
                          <a:effectLst/>
                          <a:latin typeface="UT Sans" pitchFamily="50" charset="0"/>
                          <a:cs typeface="Arial" charset="0"/>
                        </a:rPr>
                        <a:t>slab din punct de vedere structural și fragil</a:t>
                      </a:r>
                      <a:endParaRPr kumimoji="0" lang="en-US" altLang="ro-RO" sz="12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extLst>
                  <a:ext uri="{0D108BD9-81ED-4DB2-BD59-A6C34878D82A}">
                    <a16:rowId xmlns:a16="http://schemas.microsoft.com/office/drawing/2014/main" val="10002"/>
                  </a:ext>
                </a:extLst>
              </a:tr>
              <a:tr h="528637">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200" b="1" i="0" u="none" strike="noStrike" cap="none" normalizeH="0" baseline="0">
                          <a:ln>
                            <a:noFill/>
                          </a:ln>
                          <a:solidFill>
                            <a:srgbClr val="FFFFFF"/>
                          </a:solidFill>
                          <a:effectLst/>
                          <a:latin typeface="UT Sans" pitchFamily="50" charset="0"/>
                          <a:cs typeface="Arial" charset="0"/>
                        </a:rPr>
                        <a:t>produceți mai multe părți fără a afecta viteza de construcție</a:t>
                      </a:r>
                      <a:endParaRPr kumimoji="0" lang="en-US" altLang="ro-RO" sz="12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ro-RO" sz="1200" b="1" i="0" u="none" strike="noStrike" cap="none" normalizeH="0" baseline="0">
                          <a:ln>
                            <a:noFill/>
                          </a:ln>
                          <a:solidFill>
                            <a:srgbClr val="000000"/>
                          </a:solidFill>
                          <a:effectLst/>
                          <a:latin typeface="UT Sans" pitchFamily="50" charset="0"/>
                          <a:cs typeface="Arial" charset="0"/>
                        </a:rPr>
                        <a:t> </a:t>
                      </a:r>
                      <a:endParaRPr kumimoji="0" lang="en-US" altLang="ro-RO" sz="1200" b="1" i="0" u="none" strike="noStrike" cap="none" normalizeH="0" baseline="0">
                        <a:ln>
                          <a:noFill/>
                        </a:ln>
                        <a:solidFill>
                          <a:srgbClr val="000000"/>
                        </a:solidFill>
                        <a:effectLst/>
                        <a:latin typeface="UT Sans" pitchFamily="50" charset="0"/>
                        <a:cs typeface="Times New Roman" pitchFamily="18"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3"/>
                  </a:ext>
                </a:extLst>
              </a:tr>
              <a:tr h="531812">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200" b="1" i="0" u="none" strike="noStrike" cap="none" normalizeH="0" baseline="0">
                          <a:ln>
                            <a:noFill/>
                          </a:ln>
                          <a:solidFill>
                            <a:srgbClr val="FFFFFF"/>
                          </a:solidFill>
                          <a:effectLst/>
                          <a:latin typeface="UT Sans" pitchFamily="50" charset="0"/>
                          <a:cs typeface="Arial" charset="0"/>
                        </a:rPr>
                        <a:t>suprafață foarte netedă (ideală pentru realizarea prototipurilor estetice)</a:t>
                      </a:r>
                      <a:endParaRPr kumimoji="0" lang="en-US" altLang="ro-RO" sz="12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ro-RO" sz="1200" b="1" i="0" u="none" strike="noStrike" cap="none" normalizeH="0" baseline="0">
                          <a:ln>
                            <a:noFill/>
                          </a:ln>
                          <a:solidFill>
                            <a:srgbClr val="000000"/>
                          </a:solidFill>
                          <a:effectLst/>
                          <a:latin typeface="UT Sans" pitchFamily="50" charset="0"/>
                          <a:cs typeface="Arial" charset="0"/>
                        </a:rPr>
                        <a:t> </a:t>
                      </a:r>
                      <a:endParaRPr kumimoji="0" lang="en-US" altLang="ro-RO" sz="1200" b="1" i="0" u="none" strike="noStrike" cap="none" normalizeH="0" baseline="0">
                        <a:ln>
                          <a:noFill/>
                        </a:ln>
                        <a:solidFill>
                          <a:srgbClr val="000000"/>
                        </a:solidFill>
                        <a:effectLst/>
                        <a:latin typeface="UT Sans" pitchFamily="50" charset="0"/>
                        <a:cs typeface="Times New Roman" pitchFamily="18"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3">
            <a:extLst>
              <a:ext uri="{FF2B5EF4-FFF2-40B4-BE49-F238E27FC236}">
                <a16:creationId xmlns:a16="http://schemas.microsoft.com/office/drawing/2014/main" id="{22AED688-C826-4491-B148-271133DFF794}"/>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5AB2D2DF-437D-4BBC-B466-48C3E5C860FC}"/>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99400749-C16B-48D9-95CC-C0679D0F225A}"/>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19459" name="Picture 1">
            <a:extLst>
              <a:ext uri="{FF2B5EF4-FFF2-40B4-BE49-F238E27FC236}">
                <a16:creationId xmlns:a16="http://schemas.microsoft.com/office/drawing/2014/main" id="{A425D25C-D4AB-4A9C-A3A2-6069B06B4BA2}"/>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Forma 1">
            <a:extLst>
              <a:ext uri="{FF2B5EF4-FFF2-40B4-BE49-F238E27FC236}">
                <a16:creationId xmlns:a16="http://schemas.microsoft.com/office/drawing/2014/main" id="{96981DC0-3470-45B0-B240-B9BD73517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6">
            <a:extLst>
              <a:ext uri="{FF2B5EF4-FFF2-40B4-BE49-F238E27FC236}">
                <a16:creationId xmlns:a16="http://schemas.microsoft.com/office/drawing/2014/main" id="{6BBF019F-7205-4343-AC82-2AD1381AF0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1">
            <a:extLst>
              <a:ext uri="{FF2B5EF4-FFF2-40B4-BE49-F238E27FC236}">
                <a16:creationId xmlns:a16="http://schemas.microsoft.com/office/drawing/2014/main" id="{701DE65A-FE27-4C0D-B4B6-77185F5BF5CD}"/>
              </a:ext>
            </a:extLst>
          </p:cNvPr>
          <p:cNvSpPr>
            <a:spLocks noChangeArrowheads="1"/>
          </p:cNvSpPr>
          <p:nvPr/>
        </p:nvSpPr>
        <p:spPr bwMode="auto">
          <a:xfrm>
            <a:off x="28575" y="1066800"/>
            <a:ext cx="8963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o-RO" b="1">
                <a:latin typeface="UT Sans" panose="00000500000000000000" pitchFamily="50" charset="0"/>
              </a:rPr>
              <a:t>Diferențele dintre imprimantele 3D industriale și cele de acasă</a:t>
            </a:r>
            <a:endParaRPr lang="en-US" altLang="ro-RO">
              <a:latin typeface="UT Sans" panose="00000500000000000000" pitchFamily="50" charset="0"/>
            </a:endParaRPr>
          </a:p>
        </p:txBody>
      </p:sp>
      <p:sp>
        <p:nvSpPr>
          <p:cNvPr id="19463" name="Rectangle 2">
            <a:extLst>
              <a:ext uri="{FF2B5EF4-FFF2-40B4-BE49-F238E27FC236}">
                <a16:creationId xmlns:a16="http://schemas.microsoft.com/office/drawing/2014/main" id="{8917ACB6-4409-4BC1-B965-7E2CC5B2E7F0}"/>
              </a:ext>
            </a:extLst>
          </p:cNvPr>
          <p:cNvSpPr>
            <a:spLocks noChangeArrowheads="1"/>
          </p:cNvSpPr>
          <p:nvPr/>
        </p:nvSpPr>
        <p:spPr bwMode="auto">
          <a:xfrm>
            <a:off x="257175" y="1752600"/>
            <a:ext cx="86868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o-RO" sz="1600" b="1">
                <a:latin typeface="UT Sans" panose="00000500000000000000" pitchFamily="50" charset="0"/>
              </a:rPr>
              <a:t>Ce face o imprimantă industrială?</a:t>
            </a:r>
          </a:p>
          <a:p>
            <a:pPr algn="just"/>
            <a:endParaRPr lang="en-US" altLang="ro-RO" sz="1600">
              <a:latin typeface="UT Sans" panose="00000500000000000000" pitchFamily="50" charset="0"/>
            </a:endParaRPr>
          </a:p>
          <a:p>
            <a:pPr algn="just"/>
            <a:r>
              <a:rPr lang="en-US" altLang="ro-RO" sz="1600">
                <a:latin typeface="UT Sans" panose="00000500000000000000" pitchFamily="50" charset="0"/>
              </a:rPr>
              <a:t>Imprimantele industriale FDM sunt proiectate pentru repetabilitate și fiabilitate. </a:t>
            </a:r>
          </a:p>
          <a:p>
            <a:pPr algn="just"/>
            <a:r>
              <a:rPr lang="en-US" altLang="ro-RO" sz="1600">
                <a:latin typeface="UT Sans" panose="00000500000000000000" pitchFamily="50" charset="0"/>
              </a:rPr>
              <a:t>Pentru a asigura acest lucru, acestea dispun de un control mai atent al parametrilor de prelucrare în timpul tipăririi. </a:t>
            </a:r>
          </a:p>
          <a:p>
            <a:pPr algn="just"/>
            <a:r>
              <a:rPr lang="en-US" altLang="ro-RO" sz="1600">
                <a:latin typeface="UT Sans" panose="00000500000000000000" pitchFamily="50" charset="0"/>
              </a:rPr>
              <a:t>Acestea sunt elementele cheie care diferențiază imprimanta 3D acasă de cea industrială [4,6]:</a:t>
            </a:r>
          </a:p>
          <a:p>
            <a:pPr algn="just"/>
            <a:endParaRPr lang="en-US" altLang="ro-RO" sz="1600">
              <a:latin typeface="UT Sans" panose="00000500000000000000" pitchFamily="50" charset="0"/>
            </a:endParaRPr>
          </a:p>
          <a:p>
            <a:pPr algn="just"/>
            <a:r>
              <a:rPr lang="en-US" altLang="ro-RO" sz="1600" b="1">
                <a:latin typeface="UT Sans" panose="00000500000000000000" pitchFamily="50" charset="0"/>
              </a:rPr>
              <a:t>Volum suficient de mare </a:t>
            </a:r>
            <a:r>
              <a:rPr lang="en-US" altLang="ro-RO" sz="1600">
                <a:latin typeface="UT Sans" panose="00000500000000000000" pitchFamily="50" charset="0"/>
              </a:rPr>
              <a:t>pentru a imprima piese mari sau zeci de piese mai mici (300+  mm )</a:t>
            </a:r>
          </a:p>
          <a:p>
            <a:pPr algn="just"/>
            <a:endParaRPr lang="en-US" altLang="ro-RO" sz="1600">
              <a:latin typeface="UT Sans" panose="00000500000000000000" pitchFamily="50" charset="0"/>
            </a:endParaRPr>
          </a:p>
          <a:p>
            <a:pPr algn="just"/>
            <a:r>
              <a:rPr lang="en-US" altLang="ro-RO" sz="1600" b="1">
                <a:latin typeface="UT Sans" panose="00000500000000000000" pitchFamily="50" charset="0"/>
              </a:rPr>
              <a:t>Temperatură </a:t>
            </a:r>
            <a:r>
              <a:rPr lang="en-US" altLang="ro-RO" sz="1600">
                <a:latin typeface="UT Sans" panose="00000500000000000000" pitchFamily="50" charset="0"/>
              </a:rPr>
              <a:t>de extrudare de peste 350 °C pentru imprimarea fiabilă cu filamente de calitate inginerească, cum ar fi PEEK, Ultem și polimerii infuziați din fibră de carbon</a:t>
            </a:r>
          </a:p>
          <a:p>
            <a:pPr algn="just"/>
            <a:endParaRPr lang="en-US" altLang="ro-RO" sz="1600">
              <a:latin typeface="UT Sans" panose="00000500000000000000" pitchFamily="50" charset="0"/>
            </a:endParaRPr>
          </a:p>
          <a:p>
            <a:pPr algn="just"/>
            <a:r>
              <a:rPr lang="en-US" altLang="ro-RO" sz="1600" b="1">
                <a:latin typeface="UT Sans" panose="00000500000000000000" pitchFamily="50" charset="0"/>
              </a:rPr>
              <a:t>Cameră de construcție încălzită </a:t>
            </a:r>
            <a:r>
              <a:rPr lang="en-US" altLang="ro-RO" sz="1600">
                <a:latin typeface="UT Sans" panose="00000500000000000000" pitchFamily="50" charset="0"/>
              </a:rPr>
              <a:t>care poate menține o temperatură constantă (cel puțin 80 °C) pe durate lungi pentru a preveni deformarea sau crăparea pieselor</a:t>
            </a:r>
          </a:p>
          <a:p>
            <a:pPr algn="just"/>
            <a:endParaRPr lang="en-US" altLang="ro-RO" sz="1600">
              <a:latin typeface="UT Sans" panose="00000500000000000000" pitchFamily="50" charset="0"/>
            </a:endParaRPr>
          </a:p>
          <a:p>
            <a:pPr algn="just"/>
            <a:r>
              <a:rPr lang="en-US" altLang="ro-RO" sz="1600" b="1">
                <a:latin typeface="UT Sans" panose="00000500000000000000" pitchFamily="50" charset="0"/>
              </a:rPr>
              <a:t>Automatizarea </a:t>
            </a:r>
            <a:r>
              <a:rPr lang="en-US" altLang="ro-RO" sz="1600">
                <a:latin typeface="UT Sans" panose="00000500000000000000" pitchFamily="50" charset="0"/>
              </a:rPr>
              <a:t>variabilelor de proces pentru consecvență și mai puțină calibrare manuală [(13)]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3">
            <a:extLst>
              <a:ext uri="{FF2B5EF4-FFF2-40B4-BE49-F238E27FC236}">
                <a16:creationId xmlns:a16="http://schemas.microsoft.com/office/drawing/2014/main" id="{8F6547BB-8E71-4947-9882-D84F35AD3FBF}"/>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24A71D66-58D6-41BB-971F-4EDE8CE73D9E}"/>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7326507E-62C9-4FDE-AA86-3EF67D6ACFE2}"/>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20483" name="Picture 1">
            <a:extLst>
              <a:ext uri="{FF2B5EF4-FFF2-40B4-BE49-F238E27FC236}">
                <a16:creationId xmlns:a16="http://schemas.microsoft.com/office/drawing/2014/main" id="{A3219F87-69D9-4F7A-A7B6-83779BCC6640}"/>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Forma 1">
            <a:extLst>
              <a:ext uri="{FF2B5EF4-FFF2-40B4-BE49-F238E27FC236}">
                <a16:creationId xmlns:a16="http://schemas.microsoft.com/office/drawing/2014/main" id="{D0C022B7-110C-4102-A6DA-F68DDC97A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6">
            <a:extLst>
              <a:ext uri="{FF2B5EF4-FFF2-40B4-BE49-F238E27FC236}">
                <a16:creationId xmlns:a16="http://schemas.microsoft.com/office/drawing/2014/main" id="{1D6C9D29-1C6B-48C9-83D8-FF7225D28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1E47A7FB-A927-4B86-8E6F-562279223B2F}"/>
              </a:ext>
            </a:extLst>
          </p:cNvPr>
          <p:cNvGraphicFramePr>
            <a:graphicFrameLocks noGrp="1"/>
          </p:cNvGraphicFramePr>
          <p:nvPr/>
        </p:nvGraphicFramePr>
        <p:xfrm>
          <a:off x="457200" y="1371600"/>
          <a:ext cx="8305800" cy="4794251"/>
        </p:xfrm>
        <a:graphic>
          <a:graphicData uri="http://schemas.openxmlformats.org/drawingml/2006/table">
            <a:tbl>
              <a:tblPr/>
              <a:tblGrid>
                <a:gridCol w="23622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768136">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2400" b="1" i="0" u="none" strike="noStrike" cap="none" normalizeH="0" baseline="0">
                          <a:ln>
                            <a:noFill/>
                          </a:ln>
                          <a:solidFill>
                            <a:srgbClr val="FFFFFF"/>
                          </a:solidFill>
                          <a:effectLst/>
                          <a:latin typeface="UT Sans" pitchFamily="50" charset="0"/>
                          <a:cs typeface="Arial" charset="0"/>
                        </a:rPr>
                        <a:t>Tipul</a:t>
                      </a:r>
                      <a:endParaRPr kumimoji="0" lang="en-US" altLang="ro-RO" sz="24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2400" b="1" i="0" u="none" strike="noStrike" cap="none" normalizeH="0" baseline="0">
                          <a:ln>
                            <a:noFill/>
                          </a:ln>
                          <a:solidFill>
                            <a:srgbClr val="FFFFFF"/>
                          </a:solidFill>
                          <a:effectLst/>
                          <a:latin typeface="UT Sans" pitchFamily="50" charset="0"/>
                          <a:cs typeface="Arial" charset="0"/>
                        </a:rPr>
                        <a:t>Imprimantă 3D pentru desktop</a:t>
                      </a:r>
                      <a:endParaRPr kumimoji="0" lang="en-US" altLang="ro-RO" sz="24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2400" b="1" i="0" u="none" strike="noStrike" cap="none" normalizeH="0" baseline="0">
                          <a:ln>
                            <a:noFill/>
                          </a:ln>
                          <a:solidFill>
                            <a:srgbClr val="FFFFFF"/>
                          </a:solidFill>
                          <a:effectLst/>
                          <a:latin typeface="UT Sans" pitchFamily="50" charset="0"/>
                          <a:cs typeface="Arial" charset="0"/>
                        </a:rPr>
                        <a:t>Imprimantă 3D industrială</a:t>
                      </a:r>
                      <a:endParaRPr kumimoji="0" lang="en-US" altLang="ro-RO" sz="24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14413">
                <a:tc>
                  <a:txBody>
                    <a:bodyPr/>
                    <a:lstStyle/>
                    <a:p>
                      <a:pPr marL="0" marR="0" lvl="0" indent="0" algn="l" defTabSz="685800" rtl="0" eaLnBrk="1" fontAlgn="base" latinLnBrk="0" hangingPunct="1">
                        <a:lnSpc>
                          <a:spcPct val="105000"/>
                        </a:lnSpc>
                        <a:spcBef>
                          <a:spcPct val="0"/>
                        </a:spcBef>
                        <a:spcAft>
                          <a:spcPct val="0"/>
                        </a:spcAft>
                        <a:buClrTx/>
                        <a:buSzTx/>
                        <a:buFontTx/>
                        <a:buNone/>
                        <a:tabLst/>
                      </a:pPr>
                      <a:r>
                        <a:rPr kumimoji="0" lang="en-US" altLang="ro-RO" sz="1400" b="0" i="0" u="none" strike="noStrike" cap="none" normalizeH="0" baseline="0">
                          <a:ln>
                            <a:noFill/>
                          </a:ln>
                          <a:solidFill>
                            <a:srgbClr val="FFFFFF"/>
                          </a:solidFill>
                          <a:effectLst/>
                          <a:latin typeface="UT Sans" pitchFamily="50" charset="0"/>
                          <a:cs typeface="Arial" charset="0"/>
                        </a:rPr>
                        <a:t>Cantitatea de materiale manipulate</a:t>
                      </a:r>
                      <a:endParaRPr kumimoji="0" lang="en-US" altLang="ro-RO" sz="1400" b="0"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400" b="1" i="0" u="none" strike="noStrike" cap="none" normalizeH="0" baseline="0">
                          <a:ln>
                            <a:noFill/>
                          </a:ln>
                          <a:solidFill>
                            <a:srgbClr val="000000"/>
                          </a:solidFill>
                          <a:effectLst/>
                          <a:latin typeface="UT Sans" pitchFamily="50" charset="0"/>
                          <a:cs typeface="Arial" charset="0"/>
                        </a:rPr>
                        <a:t>Cea mai mare parte 1</a:t>
                      </a:r>
                      <a:endParaRPr kumimoji="0" lang="en-US" altLang="ro-RO" sz="14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400" b="1" i="0" u="none" strike="noStrike" cap="none" normalizeH="0" baseline="0">
                          <a:ln>
                            <a:noFill/>
                          </a:ln>
                          <a:solidFill>
                            <a:srgbClr val="000000"/>
                          </a:solidFill>
                          <a:effectLst/>
                          <a:latin typeface="UT Sans" pitchFamily="50" charset="0"/>
                          <a:cs typeface="Arial" charset="0"/>
                        </a:rPr>
                        <a:t>De obicei 1-2 pentru construire și 1-2 pentru materiale de sprijin solubile în apă</a:t>
                      </a:r>
                      <a:endParaRPr kumimoji="0" lang="en-US" altLang="ro-RO" sz="14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677899">
                <a:tc>
                  <a:txBody>
                    <a:bodyPr/>
                    <a:lstStyle/>
                    <a:p>
                      <a:pPr marL="0" marR="0" lvl="0" indent="0" algn="l" defTabSz="685800" rtl="0" eaLnBrk="1" fontAlgn="base" latinLnBrk="0" hangingPunct="1">
                        <a:lnSpc>
                          <a:spcPct val="105000"/>
                        </a:lnSpc>
                        <a:spcBef>
                          <a:spcPct val="0"/>
                        </a:spcBef>
                        <a:spcAft>
                          <a:spcPct val="0"/>
                        </a:spcAft>
                        <a:buClrTx/>
                        <a:buSzTx/>
                        <a:buFontTx/>
                        <a:buNone/>
                        <a:tabLst/>
                      </a:pPr>
                      <a:r>
                        <a:rPr kumimoji="0" lang="en-US" altLang="ro-RO" sz="1400" b="0" i="0" u="none" strike="noStrike" cap="none" normalizeH="0" baseline="0">
                          <a:ln>
                            <a:noFill/>
                          </a:ln>
                          <a:solidFill>
                            <a:srgbClr val="FFFFFF"/>
                          </a:solidFill>
                          <a:effectLst/>
                          <a:latin typeface="UT Sans" pitchFamily="50" charset="0"/>
                          <a:cs typeface="Arial" charset="0"/>
                        </a:rPr>
                        <a:t>Precizia dimensională</a:t>
                      </a:r>
                      <a:endParaRPr kumimoji="0" lang="en-US" altLang="ro-RO" sz="1400" b="0"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400" b="1" i="0" u="none" strike="noStrike" cap="none" normalizeH="0" baseline="0">
                          <a:ln>
                            <a:noFill/>
                          </a:ln>
                          <a:solidFill>
                            <a:srgbClr val="000000"/>
                          </a:solidFill>
                          <a:effectLst/>
                          <a:latin typeface="UT Sans" pitchFamily="50" charset="0"/>
                          <a:cs typeface="Arial" charset="0"/>
                        </a:rPr>
                        <a:t>0,5 %-1 %</a:t>
                      </a:r>
                    </a:p>
                    <a:p>
                      <a:pPr marL="0" marR="0" lvl="0" indent="0" algn="ctr" defTabSz="685800" rtl="0" eaLnBrk="1" fontAlgn="base" latinLnBrk="0" hangingPunct="1">
                        <a:lnSpc>
                          <a:spcPct val="95000"/>
                        </a:lnSpc>
                        <a:spcBef>
                          <a:spcPct val="0"/>
                        </a:spcBef>
                        <a:spcAft>
                          <a:spcPct val="0"/>
                        </a:spcAft>
                        <a:buClrTx/>
                        <a:buSzTx/>
                        <a:buFontTx/>
                        <a:buNone/>
                        <a:tabLst/>
                      </a:pPr>
                      <a:r>
                        <a:rPr kumimoji="0" lang="en-US" altLang="ro-RO" sz="1400" b="1" i="0" u="none" strike="noStrike" cap="none" normalizeH="0" baseline="0">
                          <a:ln>
                            <a:noFill/>
                          </a:ln>
                          <a:solidFill>
                            <a:srgbClr val="000000"/>
                          </a:solidFill>
                          <a:effectLst/>
                          <a:latin typeface="UT Sans" pitchFamily="50" charset="0"/>
                          <a:cs typeface="Arial" charset="0"/>
                        </a:rPr>
                        <a:t>(~1  mm  pentru un articol de 10 cm)</a:t>
                      </a:r>
                      <a:endParaRPr kumimoji="0" lang="en-US" altLang="ro-RO" sz="14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400" b="1" i="0" u="none" strike="noStrike" cap="none" normalizeH="0" baseline="0">
                          <a:ln>
                            <a:noFill/>
                          </a:ln>
                          <a:solidFill>
                            <a:srgbClr val="000000"/>
                          </a:solidFill>
                          <a:effectLst/>
                          <a:latin typeface="UT Sans" pitchFamily="50" charset="0"/>
                          <a:cs typeface="Arial" charset="0"/>
                        </a:rPr>
                        <a:t>~0,2 %</a:t>
                      </a:r>
                    </a:p>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400" b="1" i="0" u="none" strike="noStrike" cap="none" normalizeH="0" baseline="0">
                          <a:ln>
                            <a:noFill/>
                          </a:ln>
                          <a:solidFill>
                            <a:srgbClr val="000000"/>
                          </a:solidFill>
                          <a:effectLst/>
                          <a:latin typeface="UT Sans" pitchFamily="50" charset="0"/>
                          <a:cs typeface="Arial" charset="0"/>
                        </a:rPr>
                        <a:t>(0,2  mm  pentru un articol de 10 cm)</a:t>
                      </a:r>
                      <a:endParaRPr kumimoji="0" lang="en-US" altLang="ro-RO" sz="14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extLst>
                  <a:ext uri="{0D108BD9-81ED-4DB2-BD59-A6C34878D82A}">
                    <a16:rowId xmlns:a16="http://schemas.microsoft.com/office/drawing/2014/main" val="10002"/>
                  </a:ext>
                </a:extLst>
              </a:tr>
              <a:tr h="242901">
                <a:tc>
                  <a:txBody>
                    <a:bodyPr/>
                    <a:lstStyle/>
                    <a:p>
                      <a:pPr marL="0" marR="0" lvl="0" indent="0" algn="l" defTabSz="685800" rtl="0" eaLnBrk="1" fontAlgn="base" latinLnBrk="0" hangingPunct="1">
                        <a:lnSpc>
                          <a:spcPct val="105000"/>
                        </a:lnSpc>
                        <a:spcBef>
                          <a:spcPct val="0"/>
                        </a:spcBef>
                        <a:spcAft>
                          <a:spcPct val="0"/>
                        </a:spcAft>
                        <a:buClrTx/>
                        <a:buSzTx/>
                        <a:buFontTx/>
                        <a:buNone/>
                        <a:tabLst/>
                      </a:pPr>
                      <a:r>
                        <a:rPr kumimoji="0" lang="en-US" altLang="ro-RO" sz="1400" b="0" i="0" u="none" strike="noStrike" cap="none" normalizeH="0" baseline="0">
                          <a:ln>
                            <a:noFill/>
                          </a:ln>
                          <a:solidFill>
                            <a:srgbClr val="FFFFFF"/>
                          </a:solidFill>
                          <a:effectLst/>
                          <a:latin typeface="UT Sans" pitchFamily="50" charset="0"/>
                          <a:cs typeface="Arial" charset="0"/>
                        </a:rPr>
                        <a:t>Construiți volumul</a:t>
                      </a:r>
                      <a:endParaRPr kumimoji="0" lang="en-US" altLang="ro-RO" sz="1400" b="0"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400" b="1" i="0" u="none" strike="noStrike" cap="none" normalizeH="0" baseline="0">
                          <a:ln>
                            <a:noFill/>
                          </a:ln>
                          <a:solidFill>
                            <a:srgbClr val="000000"/>
                          </a:solidFill>
                          <a:effectLst/>
                          <a:latin typeface="UT Sans" pitchFamily="50" charset="0"/>
                          <a:cs typeface="Arial" charset="0"/>
                        </a:rPr>
                        <a:t>&amp; lt; 10 litri</a:t>
                      </a:r>
                      <a:endParaRPr kumimoji="0" lang="en-US" altLang="ro-RO" sz="14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400" b="1" i="0" u="none" strike="noStrike" cap="none" normalizeH="0" baseline="0">
                          <a:ln>
                            <a:noFill/>
                          </a:ln>
                          <a:solidFill>
                            <a:srgbClr val="000000"/>
                          </a:solidFill>
                          <a:effectLst/>
                          <a:latin typeface="UT Sans" pitchFamily="50" charset="0"/>
                          <a:cs typeface="Arial" charset="0"/>
                        </a:rPr>
                        <a:t>&gt; 100 litri ~ 1000lit</a:t>
                      </a:r>
                      <a:endParaRPr kumimoji="0" lang="en-US" altLang="ro-RO" sz="14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3"/>
                  </a:ext>
                </a:extLst>
              </a:tr>
              <a:tr h="476275">
                <a:tc>
                  <a:txBody>
                    <a:bodyPr/>
                    <a:lstStyle/>
                    <a:p>
                      <a:pPr marL="0" marR="0" lvl="0" indent="0" algn="l" defTabSz="685800" rtl="0" eaLnBrk="1" fontAlgn="base" latinLnBrk="0" hangingPunct="1">
                        <a:lnSpc>
                          <a:spcPct val="105000"/>
                        </a:lnSpc>
                        <a:spcBef>
                          <a:spcPct val="0"/>
                        </a:spcBef>
                        <a:spcAft>
                          <a:spcPct val="0"/>
                        </a:spcAft>
                        <a:buClrTx/>
                        <a:buSzTx/>
                        <a:buFontTx/>
                        <a:buNone/>
                        <a:tabLst/>
                      </a:pPr>
                      <a:r>
                        <a:rPr kumimoji="0" lang="en-US" altLang="ro-RO" sz="1400" b="0" i="0" u="none" strike="noStrike" cap="none" normalizeH="0" baseline="0">
                          <a:ln>
                            <a:noFill/>
                          </a:ln>
                          <a:solidFill>
                            <a:srgbClr val="FFFFFF"/>
                          </a:solidFill>
                          <a:effectLst/>
                          <a:latin typeface="UT Sans" pitchFamily="50" charset="0"/>
                          <a:cs typeface="Arial" charset="0"/>
                        </a:rPr>
                        <a:t>Cameră</a:t>
                      </a:r>
                      <a:endParaRPr kumimoji="0" lang="en-US" altLang="ro-RO" sz="1400" b="0"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400" b="1" i="0" u="none" strike="noStrike" cap="none" normalizeH="0" baseline="0">
                          <a:ln>
                            <a:noFill/>
                          </a:ln>
                          <a:solidFill>
                            <a:srgbClr val="000000"/>
                          </a:solidFill>
                          <a:effectLst/>
                          <a:latin typeface="UT Sans" pitchFamily="50" charset="0"/>
                          <a:cs typeface="Arial" charset="0"/>
                        </a:rPr>
                        <a:t>De obicei deschisă</a:t>
                      </a:r>
                      <a:endParaRPr kumimoji="0" lang="en-US" altLang="ro-RO" sz="14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400" b="1" i="0" u="none" strike="noStrike" cap="none" normalizeH="0" baseline="0">
                          <a:ln>
                            <a:noFill/>
                          </a:ln>
                          <a:solidFill>
                            <a:srgbClr val="000000"/>
                          </a:solidFill>
                          <a:effectLst/>
                          <a:latin typeface="UT Sans" pitchFamily="50" charset="0"/>
                          <a:cs typeface="Arial" charset="0"/>
                        </a:rPr>
                        <a:t>Închis și încălzit, permițând controlul precis al proprietăților materialelor</a:t>
                      </a:r>
                      <a:endParaRPr kumimoji="0" lang="en-US" altLang="ro-RO" sz="14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extLst>
                  <a:ext uri="{0D108BD9-81ED-4DB2-BD59-A6C34878D82A}">
                    <a16:rowId xmlns:a16="http://schemas.microsoft.com/office/drawing/2014/main" val="10004"/>
                  </a:ext>
                </a:extLst>
              </a:tr>
              <a:tr h="242901">
                <a:tc>
                  <a:txBody>
                    <a:bodyPr/>
                    <a:lstStyle/>
                    <a:p>
                      <a:pPr marL="0" marR="0" lvl="0" indent="0" algn="l" defTabSz="685800" rtl="0" eaLnBrk="1" fontAlgn="base" latinLnBrk="0" hangingPunct="1">
                        <a:lnSpc>
                          <a:spcPct val="105000"/>
                        </a:lnSpc>
                        <a:spcBef>
                          <a:spcPct val="0"/>
                        </a:spcBef>
                        <a:spcAft>
                          <a:spcPct val="0"/>
                        </a:spcAft>
                        <a:buClrTx/>
                        <a:buSzTx/>
                        <a:buFontTx/>
                        <a:buNone/>
                        <a:tabLst/>
                      </a:pPr>
                      <a:r>
                        <a:rPr kumimoji="0" lang="en-US" altLang="ro-RO" sz="1400" b="0" i="0" u="none" strike="noStrike" cap="none" normalizeH="0" baseline="0">
                          <a:ln>
                            <a:noFill/>
                          </a:ln>
                          <a:solidFill>
                            <a:srgbClr val="FFFFFF"/>
                          </a:solidFill>
                          <a:effectLst/>
                          <a:latin typeface="UT Sans" pitchFamily="50" charset="0"/>
                          <a:cs typeface="Arial" charset="0"/>
                        </a:rPr>
                        <a:t>Viteza de imprimare</a:t>
                      </a:r>
                      <a:endParaRPr kumimoji="0" lang="en-US" altLang="ro-RO" sz="1400" b="0"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400" b="1" i="0" u="none" strike="noStrike" cap="none" normalizeH="0" baseline="0">
                          <a:ln>
                            <a:noFill/>
                          </a:ln>
                          <a:solidFill>
                            <a:srgbClr val="000000"/>
                          </a:solidFill>
                          <a:effectLst/>
                          <a:latin typeface="UT Sans" pitchFamily="50" charset="0"/>
                          <a:cs typeface="Arial" charset="0"/>
                        </a:rPr>
                        <a:t>~50  mm /sec</a:t>
                      </a:r>
                      <a:endParaRPr kumimoji="0" lang="en-US" altLang="ro-RO" sz="14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400" b="1" i="0" u="none" strike="noStrike" cap="none" normalizeH="0" baseline="0">
                          <a:ln>
                            <a:noFill/>
                          </a:ln>
                          <a:solidFill>
                            <a:srgbClr val="000000"/>
                          </a:solidFill>
                          <a:effectLst/>
                          <a:latin typeface="UT Sans" pitchFamily="50" charset="0"/>
                          <a:cs typeface="Arial" charset="0"/>
                        </a:rPr>
                        <a:t>&gt;100  mm /sec</a:t>
                      </a:r>
                      <a:endParaRPr kumimoji="0" lang="en-US" altLang="ro-RO" sz="14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5"/>
                  </a:ext>
                </a:extLst>
              </a:tr>
              <a:tr h="1174812">
                <a:tc>
                  <a:txBody>
                    <a:bodyPr/>
                    <a:lstStyle/>
                    <a:p>
                      <a:pPr marL="0" marR="0" lvl="0" indent="0" algn="l" defTabSz="685800" rtl="0" eaLnBrk="1" fontAlgn="base" latinLnBrk="0" hangingPunct="1">
                        <a:lnSpc>
                          <a:spcPct val="105000"/>
                        </a:lnSpc>
                        <a:spcBef>
                          <a:spcPct val="0"/>
                        </a:spcBef>
                        <a:spcAft>
                          <a:spcPct val="0"/>
                        </a:spcAft>
                        <a:buClrTx/>
                        <a:buSzTx/>
                        <a:buFontTx/>
                        <a:buNone/>
                        <a:tabLst/>
                      </a:pPr>
                      <a:r>
                        <a:rPr kumimoji="0" lang="en-US" altLang="ro-RO" sz="1400" b="0" i="0" u="none" strike="noStrike" cap="none" normalizeH="0" baseline="0">
                          <a:ln>
                            <a:noFill/>
                          </a:ln>
                          <a:solidFill>
                            <a:srgbClr val="FFFFFF"/>
                          </a:solidFill>
                          <a:effectLst/>
                          <a:latin typeface="UT Sans" pitchFamily="50" charset="0"/>
                          <a:cs typeface="Arial" charset="0"/>
                        </a:rPr>
                        <a:t>Tipuri de materiale</a:t>
                      </a:r>
                      <a:endParaRPr kumimoji="0" lang="en-US" altLang="ro-RO" sz="1400" b="0"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400" b="1" i="0" u="none" strike="noStrike" cap="none" normalizeH="0" baseline="0">
                          <a:ln>
                            <a:noFill/>
                          </a:ln>
                          <a:solidFill>
                            <a:srgbClr val="000000"/>
                          </a:solidFill>
                          <a:effectLst/>
                          <a:latin typeface="UT Sans" pitchFamily="50" charset="0"/>
                          <a:cs typeface="Arial" charset="0"/>
                        </a:rPr>
                        <a:t>În principal PLA, PET-G (de asemenea ABS, dar dificil de utilizat în camere deschise)</a:t>
                      </a:r>
                      <a:endParaRPr kumimoji="0" lang="en-US" altLang="ro-RO" sz="14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400" b="1" i="0" u="none" strike="noStrike" cap="none" normalizeH="0" baseline="0">
                          <a:ln>
                            <a:noFill/>
                          </a:ln>
                          <a:solidFill>
                            <a:srgbClr val="000000"/>
                          </a:solidFill>
                          <a:effectLst/>
                          <a:latin typeface="UT Sans" pitchFamily="50" charset="0"/>
                          <a:cs typeface="Arial" charset="0"/>
                        </a:rPr>
                        <a:t>ABS, PC, Ultem etc. Luând în considerare durabilitatea, stabilitatea termică, flexibilitatea, rezistența la agenți chimici, biocompatibilitatea etc.</a:t>
                      </a:r>
                      <a:endParaRPr kumimoji="0" lang="en-US" altLang="ro-RO" sz="14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extLst>
                  <a:ext uri="{0D108BD9-81ED-4DB2-BD59-A6C34878D82A}">
                    <a16:rowId xmlns:a16="http://schemas.microsoft.com/office/drawing/2014/main" val="10006"/>
                  </a:ext>
                </a:extLst>
              </a:tr>
              <a:tr h="246076">
                <a:tc>
                  <a:txBody>
                    <a:bodyPr/>
                    <a:lstStyle/>
                    <a:p>
                      <a:pPr marL="0" marR="0" lvl="0" indent="0" algn="l" defTabSz="685800" rtl="0" eaLnBrk="1" fontAlgn="base" latinLnBrk="0" hangingPunct="1">
                        <a:lnSpc>
                          <a:spcPct val="105000"/>
                        </a:lnSpc>
                        <a:spcBef>
                          <a:spcPct val="0"/>
                        </a:spcBef>
                        <a:spcAft>
                          <a:spcPct val="0"/>
                        </a:spcAft>
                        <a:buClrTx/>
                        <a:buSzTx/>
                        <a:buFontTx/>
                        <a:buNone/>
                        <a:tabLst/>
                      </a:pPr>
                      <a:r>
                        <a:rPr kumimoji="0" lang="en-US" altLang="ro-RO" sz="1400" b="0" i="0" u="none" strike="noStrike" cap="none" normalizeH="0" baseline="0">
                          <a:ln>
                            <a:noFill/>
                          </a:ln>
                          <a:solidFill>
                            <a:srgbClr val="FFFFFF"/>
                          </a:solidFill>
                          <a:effectLst/>
                          <a:latin typeface="UT Sans" pitchFamily="50" charset="0"/>
                          <a:cs typeface="Arial" charset="0"/>
                        </a:rPr>
                        <a:t>Grosimea tipică a stratului</a:t>
                      </a:r>
                      <a:endParaRPr kumimoji="0" lang="en-US" altLang="ro-RO" sz="1400" b="0"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400" b="1" i="0" u="none" strike="noStrike" cap="none" normalizeH="0" baseline="0">
                          <a:ln>
                            <a:noFill/>
                          </a:ln>
                          <a:solidFill>
                            <a:srgbClr val="000000"/>
                          </a:solidFill>
                          <a:effectLst/>
                          <a:latin typeface="UT Sans" pitchFamily="50" charset="0"/>
                          <a:cs typeface="Arial" charset="0"/>
                        </a:rPr>
                        <a:t>0,10-0,25  mm </a:t>
                      </a:r>
                      <a:endParaRPr kumimoji="0" lang="en-US" altLang="ro-RO" sz="14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400" b="1" i="0" u="none" strike="noStrike" cap="none" normalizeH="0" baseline="0">
                          <a:ln>
                            <a:noFill/>
                          </a:ln>
                          <a:solidFill>
                            <a:srgbClr val="000000"/>
                          </a:solidFill>
                          <a:effectLst/>
                          <a:latin typeface="UT Sans" pitchFamily="50" charset="0"/>
                          <a:cs typeface="Arial" charset="0"/>
                        </a:rPr>
                        <a:t>0,18-0,5  mm </a:t>
                      </a:r>
                      <a:endParaRPr kumimoji="0" lang="en-US" altLang="ro-RO" sz="14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7"/>
                  </a:ext>
                </a:extLst>
              </a:tr>
              <a:tr h="250838">
                <a:tc>
                  <a:txBody>
                    <a:bodyPr/>
                    <a:lstStyle/>
                    <a:p>
                      <a:pPr marL="0" marR="0" lvl="0" indent="0" algn="l" defTabSz="685800" rtl="0" eaLnBrk="1" fontAlgn="base" latinLnBrk="0" hangingPunct="1">
                        <a:lnSpc>
                          <a:spcPct val="105000"/>
                        </a:lnSpc>
                        <a:spcBef>
                          <a:spcPct val="0"/>
                        </a:spcBef>
                        <a:spcAft>
                          <a:spcPct val="0"/>
                        </a:spcAft>
                        <a:buClrTx/>
                        <a:buSzTx/>
                        <a:buFontTx/>
                        <a:buNone/>
                        <a:tabLst/>
                      </a:pPr>
                      <a:r>
                        <a:rPr kumimoji="0" lang="en-US" altLang="ro-RO" sz="1400" b="0" i="0" u="none" strike="noStrike" cap="none" normalizeH="0" baseline="0">
                          <a:ln>
                            <a:noFill/>
                          </a:ln>
                          <a:solidFill>
                            <a:srgbClr val="FFFFFF"/>
                          </a:solidFill>
                          <a:effectLst/>
                          <a:latin typeface="UT Sans" pitchFamily="50" charset="0"/>
                          <a:cs typeface="Arial" charset="0"/>
                        </a:rPr>
                        <a:t>Costul mașinii</a:t>
                      </a:r>
                      <a:endParaRPr kumimoji="0" lang="en-US" altLang="ro-RO" sz="1400" b="0"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400" b="1" i="0" u="none" strike="noStrike" cap="none" normalizeH="0" baseline="0">
                          <a:ln>
                            <a:noFill/>
                          </a:ln>
                          <a:solidFill>
                            <a:srgbClr val="000000"/>
                          </a:solidFill>
                          <a:effectLst/>
                          <a:latin typeface="UT Sans" pitchFamily="50" charset="0"/>
                          <a:cs typeface="Arial" charset="0"/>
                        </a:rPr>
                        <a:t>400 EUR – 4 000 EUR</a:t>
                      </a:r>
                      <a:endParaRPr kumimoji="0" lang="en-US" altLang="ro-RO" sz="14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685800" rtl="0" eaLnBrk="1" fontAlgn="base" latinLnBrk="0" hangingPunct="1">
                        <a:lnSpc>
                          <a:spcPct val="105000"/>
                        </a:lnSpc>
                        <a:spcBef>
                          <a:spcPct val="0"/>
                        </a:spcBef>
                        <a:spcAft>
                          <a:spcPct val="0"/>
                        </a:spcAft>
                        <a:buClrTx/>
                        <a:buSzTx/>
                        <a:buFontTx/>
                        <a:buNone/>
                        <a:tabLst/>
                      </a:pPr>
                      <a:r>
                        <a:rPr kumimoji="0" lang="en-US" altLang="ro-RO" sz="1400" b="1" i="0" u="none" strike="noStrike" cap="none" normalizeH="0" baseline="0">
                          <a:ln>
                            <a:noFill/>
                          </a:ln>
                          <a:solidFill>
                            <a:srgbClr val="000000"/>
                          </a:solidFill>
                          <a:effectLst/>
                          <a:latin typeface="UT Sans" pitchFamily="50" charset="0"/>
                          <a:cs typeface="Arial" charset="0"/>
                        </a:rPr>
                        <a:t>&gt;20,000 EUR</a:t>
                      </a:r>
                      <a:endParaRPr kumimoji="0" lang="en-US" altLang="ro-RO" sz="1400" b="1" i="0" u="none" strike="noStrike" cap="none" normalizeH="0" baseline="0">
                        <a:ln>
                          <a:noFill/>
                        </a:ln>
                        <a:solidFill>
                          <a:srgbClr val="000000"/>
                        </a:solidFill>
                        <a:effectLst/>
                        <a:latin typeface="UT Sans" pitchFamily="50" charset="0"/>
                        <a:cs typeface="Calibri" pitchFamily="34" charset="0"/>
                      </a:endParaRPr>
                    </a:p>
                  </a:txBody>
                  <a:tcPr marL="6350" marR="635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3">
            <a:extLst>
              <a:ext uri="{FF2B5EF4-FFF2-40B4-BE49-F238E27FC236}">
                <a16:creationId xmlns:a16="http://schemas.microsoft.com/office/drawing/2014/main" id="{5952C4D5-6653-4453-B62F-D16CAC086613}"/>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459828DC-18D2-4A18-8648-26AA1BA20D42}"/>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F815B0BA-A2FA-4FFB-8A56-089EF97A2153}"/>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21507" name="Picture 1">
            <a:extLst>
              <a:ext uri="{FF2B5EF4-FFF2-40B4-BE49-F238E27FC236}">
                <a16:creationId xmlns:a16="http://schemas.microsoft.com/office/drawing/2014/main" id="{7CC9DF85-BA20-40B6-A97C-8CB8963FF080}"/>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Forma 1">
            <a:extLst>
              <a:ext uri="{FF2B5EF4-FFF2-40B4-BE49-F238E27FC236}">
                <a16:creationId xmlns:a16="http://schemas.microsoft.com/office/drawing/2014/main" id="{ED5721FA-29A6-43D4-A915-1B22B9CD9A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6">
            <a:extLst>
              <a:ext uri="{FF2B5EF4-FFF2-40B4-BE49-F238E27FC236}">
                <a16:creationId xmlns:a16="http://schemas.microsoft.com/office/drawing/2014/main" id="{A435F704-790F-4EBB-88AB-C5084E72FA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1">
            <a:extLst>
              <a:ext uri="{FF2B5EF4-FFF2-40B4-BE49-F238E27FC236}">
                <a16:creationId xmlns:a16="http://schemas.microsoft.com/office/drawing/2014/main" id="{B083BA6E-AD85-40F4-85D3-D272B1854C4B}"/>
              </a:ext>
            </a:extLst>
          </p:cNvPr>
          <p:cNvSpPr>
            <a:spLocks noChangeArrowheads="1"/>
          </p:cNvSpPr>
          <p:nvPr/>
        </p:nvSpPr>
        <p:spPr bwMode="auto">
          <a:xfrm>
            <a:off x="42863" y="1066800"/>
            <a:ext cx="396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o-RO" b="1">
                <a:latin typeface="UT Sans" panose="00000500000000000000" pitchFamily="50" charset="0"/>
              </a:rPr>
              <a:t>Imprimante personale 3D comerciale</a:t>
            </a:r>
          </a:p>
        </p:txBody>
      </p:sp>
      <p:grpSp>
        <p:nvGrpSpPr>
          <p:cNvPr id="21511" name="Group 3">
            <a:extLst>
              <a:ext uri="{FF2B5EF4-FFF2-40B4-BE49-F238E27FC236}">
                <a16:creationId xmlns:a16="http://schemas.microsoft.com/office/drawing/2014/main" id="{DE6E262A-CD74-4564-A2A8-4431108F75F9}"/>
              </a:ext>
            </a:extLst>
          </p:cNvPr>
          <p:cNvGrpSpPr>
            <a:grpSpLocks/>
          </p:cNvGrpSpPr>
          <p:nvPr/>
        </p:nvGrpSpPr>
        <p:grpSpPr bwMode="auto">
          <a:xfrm>
            <a:off x="350838" y="1431925"/>
            <a:ext cx="2881312" cy="2549525"/>
            <a:chOff x="660573" y="1828800"/>
            <a:chExt cx="2881010" cy="2549525"/>
          </a:xfrm>
        </p:grpSpPr>
        <p:pic>
          <p:nvPicPr>
            <p:cNvPr id="21524" name="Forma 269">
              <a:extLst>
                <a:ext uri="{FF2B5EF4-FFF2-40B4-BE49-F238E27FC236}">
                  <a16:creationId xmlns:a16="http://schemas.microsoft.com/office/drawing/2014/main" id="{E199920E-4B2E-4FAE-A03E-40187BBD0C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950" y="1828800"/>
              <a:ext cx="1714256" cy="234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5" name="Forma 271">
              <a:extLst>
                <a:ext uri="{FF2B5EF4-FFF2-40B4-BE49-F238E27FC236}">
                  <a16:creationId xmlns:a16="http://schemas.microsoft.com/office/drawing/2014/main" id="{3C348424-7780-4C6E-A40D-AEE6D3B87881}"/>
                </a:ext>
              </a:extLst>
            </p:cNvPr>
            <p:cNvSpPr txBox="1">
              <a:spLocks noChangeArrowheads="1"/>
            </p:cNvSpPr>
            <p:nvPr/>
          </p:nvSpPr>
          <p:spPr bwMode="auto">
            <a:xfrm>
              <a:off x="660573" y="4177030"/>
              <a:ext cx="2881010" cy="20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o-RO" sz="1200" b="1">
                  <a:latin typeface="UT Sans" panose="00000500000000000000" pitchFamily="50" charset="0"/>
                  <a:cs typeface="Calibri" panose="020F0502020204030204" pitchFamily="34" charset="0"/>
                </a:rPr>
                <a:t> </a:t>
              </a:r>
              <a:r>
                <a:rPr lang="en-US" altLang="ro-RO" sz="1200">
                  <a:latin typeface="UT Sans" panose="00000500000000000000" pitchFamily="50" charset="0"/>
                  <a:cs typeface="Calibri" panose="020F0502020204030204" pitchFamily="34" charset="0"/>
                </a:rPr>
                <a:t>Prusa i3 MK3S + imprimantă 3D</a:t>
              </a:r>
            </a:p>
          </p:txBody>
        </p:sp>
      </p:grpSp>
      <p:grpSp>
        <p:nvGrpSpPr>
          <p:cNvPr id="21512" name="Group 6">
            <a:extLst>
              <a:ext uri="{FF2B5EF4-FFF2-40B4-BE49-F238E27FC236}">
                <a16:creationId xmlns:a16="http://schemas.microsoft.com/office/drawing/2014/main" id="{C3003528-4180-4C03-895C-82C145D97A19}"/>
              </a:ext>
            </a:extLst>
          </p:cNvPr>
          <p:cNvGrpSpPr>
            <a:grpSpLocks/>
          </p:cNvGrpSpPr>
          <p:nvPr/>
        </p:nvGrpSpPr>
        <p:grpSpPr bwMode="auto">
          <a:xfrm>
            <a:off x="4264025" y="1106488"/>
            <a:ext cx="4706938" cy="2693987"/>
            <a:chOff x="3969703" y="1736097"/>
            <a:chExt cx="4705985" cy="2694305"/>
          </a:xfrm>
        </p:grpSpPr>
        <p:pic>
          <p:nvPicPr>
            <p:cNvPr id="21522" name="Forma 281">
              <a:extLst>
                <a:ext uri="{FF2B5EF4-FFF2-40B4-BE49-F238E27FC236}">
                  <a16:creationId xmlns:a16="http://schemas.microsoft.com/office/drawing/2014/main" id="{8B5CC8E1-996F-446A-A69C-F6BD8D49C0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9703" y="1736097"/>
              <a:ext cx="4705985" cy="238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3" name="Forma 283">
              <a:extLst>
                <a:ext uri="{FF2B5EF4-FFF2-40B4-BE49-F238E27FC236}">
                  <a16:creationId xmlns:a16="http://schemas.microsoft.com/office/drawing/2014/main" id="{007E0B5F-7458-41F7-AE59-8F0A0EED85C0}"/>
                </a:ext>
              </a:extLst>
            </p:cNvPr>
            <p:cNvSpPr txBox="1">
              <a:spLocks noChangeArrowheads="1"/>
            </p:cNvSpPr>
            <p:nvPr/>
          </p:nvSpPr>
          <p:spPr bwMode="auto">
            <a:xfrm>
              <a:off x="5441633" y="4229107"/>
              <a:ext cx="1734185" cy="20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o-RO" sz="1200">
                  <a:latin typeface="UT Sans" panose="00000500000000000000" pitchFamily="50" charset="0"/>
                  <a:cs typeface="Calibri" panose="020F0502020204030204" pitchFamily="34" charset="0"/>
                </a:rPr>
                <a:t>Monoprice Voxel</a:t>
              </a:r>
            </a:p>
          </p:txBody>
        </p:sp>
      </p:grpSp>
      <p:grpSp>
        <p:nvGrpSpPr>
          <p:cNvPr id="21513" name="Group 7">
            <a:extLst>
              <a:ext uri="{FF2B5EF4-FFF2-40B4-BE49-F238E27FC236}">
                <a16:creationId xmlns:a16="http://schemas.microsoft.com/office/drawing/2014/main" id="{88274951-5883-4EE8-A9EA-5E9E4CF24DB2}"/>
              </a:ext>
            </a:extLst>
          </p:cNvPr>
          <p:cNvGrpSpPr>
            <a:grpSpLocks/>
          </p:cNvGrpSpPr>
          <p:nvPr/>
        </p:nvGrpSpPr>
        <p:grpSpPr bwMode="auto">
          <a:xfrm>
            <a:off x="3232150" y="3968750"/>
            <a:ext cx="2282825" cy="2743200"/>
            <a:chOff x="2576114" y="3911703"/>
            <a:chExt cx="2283194" cy="2742780"/>
          </a:xfrm>
        </p:grpSpPr>
        <p:pic>
          <p:nvPicPr>
            <p:cNvPr id="21520" name="Forma 305">
              <a:extLst>
                <a:ext uri="{FF2B5EF4-FFF2-40B4-BE49-F238E27FC236}">
                  <a16:creationId xmlns:a16="http://schemas.microsoft.com/office/drawing/2014/main" id="{DD058CBA-F52E-45C9-893D-A211CED77B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1803" y="3911703"/>
              <a:ext cx="1627505" cy="264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Forma 307">
              <a:extLst>
                <a:ext uri="{FF2B5EF4-FFF2-40B4-BE49-F238E27FC236}">
                  <a16:creationId xmlns:a16="http://schemas.microsoft.com/office/drawing/2014/main" id="{5901E714-DDF1-4F03-BDDD-E9D31B48823B}"/>
                </a:ext>
              </a:extLst>
            </p:cNvPr>
            <p:cNvSpPr txBox="1">
              <a:spLocks noChangeArrowheads="1"/>
            </p:cNvSpPr>
            <p:nvPr/>
          </p:nvSpPr>
          <p:spPr bwMode="auto">
            <a:xfrm>
              <a:off x="2576114" y="6453188"/>
              <a:ext cx="1681480" cy="20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o-RO" sz="1200">
                  <a:latin typeface="UT Sans" panose="00000500000000000000" pitchFamily="50" charset="0"/>
                  <a:cs typeface="Calibri" panose="020F0502020204030204" pitchFamily="34" charset="0"/>
                </a:rPr>
                <a:t>Monoprice Delta Mini V2</a:t>
              </a:r>
            </a:p>
          </p:txBody>
        </p:sp>
      </p:grpSp>
      <p:grpSp>
        <p:nvGrpSpPr>
          <p:cNvPr id="21514" name="Group 19">
            <a:extLst>
              <a:ext uri="{FF2B5EF4-FFF2-40B4-BE49-F238E27FC236}">
                <a16:creationId xmlns:a16="http://schemas.microsoft.com/office/drawing/2014/main" id="{E4CD6A9C-0DAF-4B4E-865E-ACE220530D66}"/>
              </a:ext>
            </a:extLst>
          </p:cNvPr>
          <p:cNvGrpSpPr>
            <a:grpSpLocks/>
          </p:cNvGrpSpPr>
          <p:nvPr/>
        </p:nvGrpSpPr>
        <p:grpSpPr bwMode="auto">
          <a:xfrm>
            <a:off x="6324600" y="4092575"/>
            <a:ext cx="2516188" cy="2289175"/>
            <a:chOff x="5138401" y="4449895"/>
            <a:chExt cx="2516524" cy="2288445"/>
          </a:xfrm>
        </p:grpSpPr>
        <p:pic>
          <p:nvPicPr>
            <p:cNvPr id="21518" name="Formă 350">
              <a:extLst>
                <a:ext uri="{FF2B5EF4-FFF2-40B4-BE49-F238E27FC236}">
                  <a16:creationId xmlns:a16="http://schemas.microsoft.com/office/drawing/2014/main" id="{E17CB426-5CF6-4541-8871-7DAEA190C8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6275" y="4449895"/>
              <a:ext cx="1898650" cy="228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Rectangle 2">
              <a:extLst>
                <a:ext uri="{FF2B5EF4-FFF2-40B4-BE49-F238E27FC236}">
                  <a16:creationId xmlns:a16="http://schemas.microsoft.com/office/drawing/2014/main" id="{2775BA45-1EA0-49C5-94F9-FFF10355B45E}"/>
                </a:ext>
              </a:extLst>
            </p:cNvPr>
            <p:cNvSpPr>
              <a:spLocks noChangeArrowheads="1"/>
            </p:cNvSpPr>
            <p:nvPr/>
          </p:nvSpPr>
          <p:spPr bwMode="auto">
            <a:xfrm>
              <a:off x="5138401" y="4957409"/>
              <a:ext cx="16433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o-RO" sz="1200">
                  <a:latin typeface="UT Sans" panose="00000500000000000000" pitchFamily="50" charset="0"/>
                </a:rPr>
                <a:t>3Doodler Creează Plus</a:t>
              </a:r>
            </a:p>
          </p:txBody>
        </p:sp>
      </p:grpSp>
      <p:grpSp>
        <p:nvGrpSpPr>
          <p:cNvPr id="21515" name="Group 20">
            <a:extLst>
              <a:ext uri="{FF2B5EF4-FFF2-40B4-BE49-F238E27FC236}">
                <a16:creationId xmlns:a16="http://schemas.microsoft.com/office/drawing/2014/main" id="{5879762D-5D6D-440E-A5AF-111E95DDEE32}"/>
              </a:ext>
            </a:extLst>
          </p:cNvPr>
          <p:cNvGrpSpPr>
            <a:grpSpLocks/>
          </p:cNvGrpSpPr>
          <p:nvPr/>
        </p:nvGrpSpPr>
        <p:grpSpPr bwMode="auto">
          <a:xfrm>
            <a:off x="465138" y="4156075"/>
            <a:ext cx="2124075" cy="2154238"/>
            <a:chOff x="76200" y="4474630"/>
            <a:chExt cx="2124075" cy="2154770"/>
          </a:xfrm>
        </p:grpSpPr>
        <p:pic>
          <p:nvPicPr>
            <p:cNvPr id="21516" name="Forma 384">
              <a:extLst>
                <a:ext uri="{FF2B5EF4-FFF2-40B4-BE49-F238E27FC236}">
                  <a16:creationId xmlns:a16="http://schemas.microsoft.com/office/drawing/2014/main" id="{951F9EC6-58D9-40D3-ACDE-C99BE9EE1C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4474630"/>
              <a:ext cx="2124075" cy="208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Forma 386">
              <a:extLst>
                <a:ext uri="{FF2B5EF4-FFF2-40B4-BE49-F238E27FC236}">
                  <a16:creationId xmlns:a16="http://schemas.microsoft.com/office/drawing/2014/main" id="{B3C97D44-1448-49BD-8293-2FA33E4DFF90}"/>
                </a:ext>
              </a:extLst>
            </p:cNvPr>
            <p:cNvSpPr txBox="1">
              <a:spLocks noChangeArrowheads="1"/>
            </p:cNvSpPr>
            <p:nvPr/>
          </p:nvSpPr>
          <p:spPr bwMode="auto">
            <a:xfrm>
              <a:off x="350792" y="6452044"/>
              <a:ext cx="1676917" cy="17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o-RO" sz="1200">
                  <a:latin typeface="Calibri" panose="020F0502020204030204" pitchFamily="34" charset="0"/>
                  <a:cs typeface="Calibri" panose="020F0502020204030204" pitchFamily="34" charset="0"/>
                </a:rPr>
                <a:t>Flashforge Inventor Imprimanta 3D 2S</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3">
            <a:extLst>
              <a:ext uri="{FF2B5EF4-FFF2-40B4-BE49-F238E27FC236}">
                <a16:creationId xmlns:a16="http://schemas.microsoft.com/office/drawing/2014/main" id="{1FC0C7F6-2DE7-4291-AA87-DB4FBDE14E85}"/>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C5DC460F-56F8-4DE2-A4BD-CFDB91C676EA}"/>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19BF1368-FC18-4902-BE95-B78EEA16FF04}"/>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4099" name="Picture 1">
            <a:extLst>
              <a:ext uri="{FF2B5EF4-FFF2-40B4-BE49-F238E27FC236}">
                <a16:creationId xmlns:a16="http://schemas.microsoft.com/office/drawing/2014/main" id="{56D85D14-7C77-4C0A-87CA-772E9263828D}"/>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Forma 1">
            <a:extLst>
              <a:ext uri="{FF2B5EF4-FFF2-40B4-BE49-F238E27FC236}">
                <a16:creationId xmlns:a16="http://schemas.microsoft.com/office/drawing/2014/main" id="{03BC4F06-1160-4424-AF8E-A7AD084B5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6">
            <a:extLst>
              <a:ext uri="{FF2B5EF4-FFF2-40B4-BE49-F238E27FC236}">
                <a16:creationId xmlns:a16="http://schemas.microsoft.com/office/drawing/2014/main" id="{FD64A6CF-9CD3-4D30-9A64-F8F689074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2">
            <a:extLst>
              <a:ext uri="{FF2B5EF4-FFF2-40B4-BE49-F238E27FC236}">
                <a16:creationId xmlns:a16="http://schemas.microsoft.com/office/drawing/2014/main" id="{2BF13426-FB96-40D2-9653-7E42F157FB86}"/>
              </a:ext>
            </a:extLst>
          </p:cNvPr>
          <p:cNvSpPr txBox="1">
            <a:spLocks noChangeArrowheads="1"/>
          </p:cNvSpPr>
          <p:nvPr/>
        </p:nvSpPr>
        <p:spPr bwMode="auto">
          <a:xfrm>
            <a:off x="1219200" y="1236663"/>
            <a:ext cx="65087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o-RO" sz="2800" b="1">
                <a:latin typeface="UT Sans" panose="00000500000000000000" pitchFamily="50" charset="0"/>
              </a:rPr>
              <a:t>Modulul 1</a:t>
            </a:r>
          </a:p>
          <a:p>
            <a:pPr algn="ctr"/>
            <a:r>
              <a:rPr lang="en-US" altLang="ro-RO" sz="2800"/>
              <a:t>Introducere în tehnologiile de imprimare 3D în biblioteci</a:t>
            </a:r>
            <a:r>
              <a:rPr lang="en-US" altLang="ro-RO" sz="2800" b="1">
                <a:latin typeface="UT Sans" panose="00000500000000000000" pitchFamily="50" charset="0"/>
              </a:rPr>
              <a:t> </a:t>
            </a:r>
          </a:p>
        </p:txBody>
      </p:sp>
      <p:sp>
        <p:nvSpPr>
          <p:cNvPr id="4103" name="TextBox 3">
            <a:extLst>
              <a:ext uri="{FF2B5EF4-FFF2-40B4-BE49-F238E27FC236}">
                <a16:creationId xmlns:a16="http://schemas.microsoft.com/office/drawing/2014/main" id="{30571A1E-F28D-43BE-B1D9-F9FFB6AB0AEC}"/>
              </a:ext>
            </a:extLst>
          </p:cNvPr>
          <p:cNvSpPr txBox="1">
            <a:spLocks noChangeArrowheads="1"/>
          </p:cNvSpPr>
          <p:nvPr/>
        </p:nvSpPr>
        <p:spPr bwMode="auto">
          <a:xfrm>
            <a:off x="838200" y="2925763"/>
            <a:ext cx="75199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Calibri Light" panose="020F0302020204030204" pitchFamily="34" charset="0"/>
              <a:buAutoNum type="arabicPeriod"/>
            </a:pPr>
            <a:r>
              <a:rPr lang="en-US" altLang="ro-RO"/>
              <a:t>Rolul bibliotecilor și imprimarea 3D</a:t>
            </a:r>
          </a:p>
          <a:p>
            <a:pPr>
              <a:buFont typeface="Calibri Light" panose="020F0302020204030204" pitchFamily="34" charset="0"/>
              <a:buAutoNum type="arabicPeriod"/>
            </a:pPr>
            <a:endParaRPr lang="en-US" altLang="ro-RO"/>
          </a:p>
          <a:p>
            <a:pPr>
              <a:buFont typeface="Calibri Light" panose="020F0302020204030204" pitchFamily="34" charset="0"/>
              <a:buAutoNum type="arabicPeriod"/>
            </a:pPr>
            <a:r>
              <a:rPr lang="en-US" altLang="ro-RO"/>
              <a:t>Către o alfabetizare digitală: 3D Printing și Makerspaces în Biblioteci</a:t>
            </a:r>
          </a:p>
          <a:p>
            <a:pPr>
              <a:buFont typeface="Calibri Light" panose="020F0302020204030204" pitchFamily="34" charset="0"/>
              <a:buAutoNum type="arabicPeriod"/>
            </a:pPr>
            <a:r>
              <a:rPr lang="en-US" altLang="ro-RO"/>
              <a:t>Politica bibliotecii pentru imprimarea 3D</a:t>
            </a:r>
          </a:p>
          <a:p>
            <a:pPr>
              <a:buFont typeface="Calibri Light" panose="020F0302020204030204" pitchFamily="34" charset="0"/>
              <a:buAutoNum type="arabicPeriod"/>
            </a:pPr>
            <a:endParaRPr lang="en-US" altLang="ro-RO"/>
          </a:p>
          <a:p>
            <a:pPr>
              <a:buFont typeface="Calibri Light" panose="020F0302020204030204" pitchFamily="34" charset="0"/>
              <a:buAutoNum type="arabicPeriod"/>
            </a:pPr>
            <a:r>
              <a:rPr lang="en-US" altLang="ro-RO"/>
              <a:t>Descrierea generală a principiilor de fabricație</a:t>
            </a:r>
          </a:p>
          <a:p>
            <a:pPr>
              <a:buFont typeface="Calibri Light" panose="020F0302020204030204" pitchFamily="34" charset="0"/>
              <a:buAutoNum type="arabicPeriod"/>
            </a:pPr>
            <a:endParaRPr lang="en-US" altLang="ro-RO"/>
          </a:p>
          <a:p>
            <a:pPr>
              <a:buFont typeface="Calibri Light" panose="020F0302020204030204" pitchFamily="34" charset="0"/>
              <a:buAutoNum type="arabicPeriod"/>
            </a:pPr>
            <a:r>
              <a:rPr lang="en-US" altLang="ro-RO"/>
              <a:t>Avantajele fabricației aditive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3">
            <a:extLst>
              <a:ext uri="{FF2B5EF4-FFF2-40B4-BE49-F238E27FC236}">
                <a16:creationId xmlns:a16="http://schemas.microsoft.com/office/drawing/2014/main" id="{D07937BA-6345-4B6E-A07F-7B1DC324EDB0}"/>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B2C0E799-D5C1-4032-8638-993BAE9ACCEA}"/>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0A52C51A-EC34-4E7E-804F-B0A7A81A04B3}"/>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22531" name="Picture 1">
            <a:extLst>
              <a:ext uri="{FF2B5EF4-FFF2-40B4-BE49-F238E27FC236}">
                <a16:creationId xmlns:a16="http://schemas.microsoft.com/office/drawing/2014/main" id="{3E6D9C85-BA08-4C8E-A094-E03152AB9D1A}"/>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Forma 1">
            <a:extLst>
              <a:ext uri="{FF2B5EF4-FFF2-40B4-BE49-F238E27FC236}">
                <a16:creationId xmlns:a16="http://schemas.microsoft.com/office/drawing/2014/main" id="{A75A10B0-A5F4-4D17-A208-E4A924EDBD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6">
            <a:extLst>
              <a:ext uri="{FF2B5EF4-FFF2-40B4-BE49-F238E27FC236}">
                <a16:creationId xmlns:a16="http://schemas.microsoft.com/office/drawing/2014/main" id="{9DAB7860-2DC4-47C0-89B9-422978B04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1">
            <a:extLst>
              <a:ext uri="{FF2B5EF4-FFF2-40B4-BE49-F238E27FC236}">
                <a16:creationId xmlns:a16="http://schemas.microsoft.com/office/drawing/2014/main" id="{D42BAAB9-BA96-4D32-B5A9-74609FE1918E}"/>
              </a:ext>
            </a:extLst>
          </p:cNvPr>
          <p:cNvSpPr>
            <a:spLocks noChangeArrowheads="1"/>
          </p:cNvSpPr>
          <p:nvPr/>
        </p:nvSpPr>
        <p:spPr bwMode="auto">
          <a:xfrm>
            <a:off x="228600" y="1066800"/>
            <a:ext cx="792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o-RO" sz="2400" b="1">
                <a:latin typeface="UT Sans" panose="00000500000000000000" pitchFamily="50" charset="0"/>
              </a:rPr>
              <a:t>Parametrii de procesare ai imprimantelor 3D comerciale</a:t>
            </a:r>
          </a:p>
        </p:txBody>
      </p:sp>
      <p:sp>
        <p:nvSpPr>
          <p:cNvPr id="22535" name="Rectangle 2">
            <a:extLst>
              <a:ext uri="{FF2B5EF4-FFF2-40B4-BE49-F238E27FC236}">
                <a16:creationId xmlns:a16="http://schemas.microsoft.com/office/drawing/2014/main" id="{AD8624B0-3389-4B8D-B3E3-E7851079B62E}"/>
              </a:ext>
            </a:extLst>
          </p:cNvPr>
          <p:cNvSpPr>
            <a:spLocks noChangeArrowheads="1"/>
          </p:cNvSpPr>
          <p:nvPr/>
        </p:nvSpPr>
        <p:spPr bwMode="auto">
          <a:xfrm>
            <a:off x="409575" y="1558925"/>
            <a:ext cx="5791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en-US" altLang="ro-RO">
                <a:latin typeface="UT Sans" panose="00000500000000000000" pitchFamily="50" charset="0"/>
              </a:rPr>
              <a:t>Diametrul duzei (definește limitele grosimii stratului)</a:t>
            </a:r>
          </a:p>
          <a:p>
            <a:pPr>
              <a:buFont typeface="Arial" panose="020B0604020202020204" pitchFamily="34" charset="0"/>
              <a:buChar char="•"/>
            </a:pPr>
            <a:r>
              <a:rPr lang="en-US" altLang="ro-RO">
                <a:latin typeface="UT Sans" panose="00000500000000000000" pitchFamily="50" charset="0"/>
              </a:rPr>
              <a:t>Temperatura duzei</a:t>
            </a:r>
          </a:p>
          <a:p>
            <a:pPr>
              <a:buFont typeface="Arial" panose="020B0604020202020204" pitchFamily="34" charset="0"/>
              <a:buChar char="•"/>
            </a:pPr>
            <a:r>
              <a:rPr lang="en-US" altLang="ro-RO">
                <a:latin typeface="UT Sans" panose="00000500000000000000" pitchFamily="50" charset="0"/>
              </a:rPr>
              <a:t>Temperatura patului</a:t>
            </a:r>
          </a:p>
          <a:p>
            <a:pPr>
              <a:buFont typeface="Arial" panose="020B0604020202020204" pitchFamily="34" charset="0"/>
              <a:buChar char="•"/>
            </a:pPr>
            <a:r>
              <a:rPr lang="en-US" altLang="ro-RO">
                <a:latin typeface="UT Sans" panose="00000500000000000000" pitchFamily="50" charset="0"/>
              </a:rPr>
              <a:t>Temperatura camerei</a:t>
            </a:r>
          </a:p>
          <a:p>
            <a:pPr>
              <a:buFont typeface="Arial" panose="020B0604020202020204" pitchFamily="34" charset="0"/>
              <a:buChar char="•"/>
            </a:pPr>
            <a:r>
              <a:rPr lang="en-US" altLang="ro-RO">
                <a:latin typeface="UT Sans" panose="00000500000000000000" pitchFamily="50" charset="0"/>
              </a:rPr>
              <a:t>Construiți viteza</a:t>
            </a:r>
          </a:p>
          <a:p>
            <a:pPr>
              <a:buFont typeface="Arial" panose="020B0604020202020204" pitchFamily="34" charset="0"/>
              <a:buChar char="•"/>
            </a:pPr>
            <a:r>
              <a:rPr lang="en-US" altLang="ro-RO">
                <a:latin typeface="UT Sans" panose="00000500000000000000" pitchFamily="50" charset="0"/>
              </a:rPr>
              <a:t>Dimensiunea construcției</a:t>
            </a:r>
          </a:p>
          <a:p>
            <a:pPr>
              <a:buFont typeface="Arial" panose="020B0604020202020204" pitchFamily="34" charset="0"/>
              <a:buChar char="•"/>
            </a:pPr>
            <a:r>
              <a:rPr lang="en-US" altLang="ro-RO">
                <a:latin typeface="UT Sans" panose="00000500000000000000" pitchFamily="50" charset="0"/>
              </a:rPr>
              <a:t>Înălțimea stratului</a:t>
            </a:r>
          </a:p>
          <a:p>
            <a:endParaRPr lang="en-US" altLang="ro-RO">
              <a:latin typeface="UT Sans" panose="00000500000000000000" pitchFamily="50" charset="0"/>
            </a:endParaRPr>
          </a:p>
        </p:txBody>
      </p:sp>
      <p:sp>
        <p:nvSpPr>
          <p:cNvPr id="22536" name="Rectangle 3">
            <a:extLst>
              <a:ext uri="{FF2B5EF4-FFF2-40B4-BE49-F238E27FC236}">
                <a16:creationId xmlns:a16="http://schemas.microsoft.com/office/drawing/2014/main" id="{E847A0DB-C3E2-48B0-97C6-E6C84EDCC3E5}"/>
              </a:ext>
            </a:extLst>
          </p:cNvPr>
          <p:cNvSpPr>
            <a:spLocks noChangeArrowheads="1"/>
          </p:cNvSpPr>
          <p:nvPr/>
        </p:nvSpPr>
        <p:spPr bwMode="auto">
          <a:xfrm>
            <a:off x="2743200" y="3867150"/>
            <a:ext cx="6400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o-RO" sz="2400" b="1">
                <a:latin typeface="UT Sans" panose="00000500000000000000" pitchFamily="50" charset="0"/>
              </a:rPr>
              <a:t>Parametrii de lucru</a:t>
            </a:r>
          </a:p>
          <a:p>
            <a:pPr>
              <a:buFont typeface="Arial" panose="020B0604020202020204" pitchFamily="34" charset="0"/>
              <a:buChar char="•"/>
            </a:pPr>
            <a:r>
              <a:rPr lang="en-US" altLang="ro-RO">
                <a:latin typeface="UT Sans" panose="00000500000000000000" pitchFamily="50" charset="0"/>
              </a:rPr>
              <a:t>Construiți orientarea</a:t>
            </a:r>
          </a:p>
          <a:p>
            <a:pPr>
              <a:buFont typeface="Arial" panose="020B0604020202020204" pitchFamily="34" charset="0"/>
              <a:buChar char="•"/>
            </a:pPr>
            <a:r>
              <a:rPr lang="en-US" altLang="ro-RO">
                <a:latin typeface="UT Sans" panose="00000500000000000000" pitchFamily="50" charset="0"/>
              </a:rPr>
              <a:t>Densitatea de umplere</a:t>
            </a:r>
          </a:p>
          <a:p>
            <a:pPr>
              <a:buFont typeface="Arial" panose="020B0604020202020204" pitchFamily="34" charset="0"/>
              <a:buChar char="•"/>
            </a:pPr>
            <a:r>
              <a:rPr lang="en-US" altLang="ro-RO">
                <a:latin typeface="UT Sans" panose="00000500000000000000" pitchFamily="50" charset="0"/>
              </a:rPr>
              <a:t>Model de umplere</a:t>
            </a:r>
          </a:p>
          <a:p>
            <a:pPr>
              <a:buFont typeface="Arial" panose="020B0604020202020204" pitchFamily="34" charset="0"/>
              <a:buChar char="•"/>
            </a:pPr>
            <a:r>
              <a:rPr lang="en-US" altLang="ro-RO">
                <a:latin typeface="UT Sans" panose="00000500000000000000" pitchFamily="50" charset="0"/>
              </a:rPr>
              <a:t>Unghiul rasterului și lățimea rasterului</a:t>
            </a:r>
          </a:p>
          <a:p>
            <a:pPr>
              <a:buFont typeface="Arial" panose="020B0604020202020204" pitchFamily="34" charset="0"/>
              <a:buChar char="•"/>
            </a:pPr>
            <a:r>
              <a:rPr lang="en-US" altLang="ro-RO">
                <a:latin typeface="UT Sans" panose="00000500000000000000" pitchFamily="50" charset="0"/>
              </a:rPr>
              <a:t>Spațiul aerian</a:t>
            </a:r>
          </a:p>
          <a:p>
            <a:pPr>
              <a:buFont typeface="Arial" panose="020B0604020202020204" pitchFamily="34" charset="0"/>
              <a:buChar char="•"/>
            </a:pPr>
            <a:r>
              <a:rPr lang="en-US" altLang="ro-RO">
                <a:latin typeface="UT Sans" panose="00000500000000000000" pitchFamily="50" charset="0"/>
              </a:rPr>
              <a:t>Lățimea conturului și numărul de contururi</a:t>
            </a:r>
          </a:p>
          <a:p>
            <a:pPr>
              <a:buFont typeface="Arial" panose="020B0604020202020204" pitchFamily="34" charset="0"/>
              <a:buChar char="•"/>
            </a:pPr>
            <a:r>
              <a:rPr lang="en-US" altLang="ro-RO">
                <a:latin typeface="UT Sans" panose="00000500000000000000" pitchFamily="50" charset="0"/>
              </a:rPr>
              <a:t>Grosimea stratului (în funcție de diametrul duzei)</a:t>
            </a:r>
          </a:p>
          <a:p>
            <a:endParaRPr lang="en-US" altLang="ro-RO">
              <a:latin typeface="UT Sans" panose="00000500000000000000" pitchFamily="50"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3">
            <a:extLst>
              <a:ext uri="{FF2B5EF4-FFF2-40B4-BE49-F238E27FC236}">
                <a16:creationId xmlns:a16="http://schemas.microsoft.com/office/drawing/2014/main" id="{3B68513B-CD9F-4D24-82C1-E1C39646CA0E}"/>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12665563-0A90-4571-9EDA-4FD478DCCF8C}"/>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37A4A719-4CCE-49A5-B789-1DE223056CBB}"/>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23555" name="Picture 1">
            <a:extLst>
              <a:ext uri="{FF2B5EF4-FFF2-40B4-BE49-F238E27FC236}">
                <a16:creationId xmlns:a16="http://schemas.microsoft.com/office/drawing/2014/main" id="{728173D6-4B2D-41B5-83E8-81F29E2826A5}"/>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Forma 1">
            <a:extLst>
              <a:ext uri="{FF2B5EF4-FFF2-40B4-BE49-F238E27FC236}">
                <a16:creationId xmlns:a16="http://schemas.microsoft.com/office/drawing/2014/main" id="{F0827D3F-DC13-4827-BCDD-076716356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6">
            <a:extLst>
              <a:ext uri="{FF2B5EF4-FFF2-40B4-BE49-F238E27FC236}">
                <a16:creationId xmlns:a16="http://schemas.microsoft.com/office/drawing/2014/main" id="{550B9455-0132-4FC4-9ECE-0646F44B0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7">
            <a:extLst>
              <a:ext uri="{FF2B5EF4-FFF2-40B4-BE49-F238E27FC236}">
                <a16:creationId xmlns:a16="http://schemas.microsoft.com/office/drawing/2014/main" id="{897DAF92-7533-4D52-B6B5-4226CBC956B0}"/>
              </a:ext>
            </a:extLst>
          </p:cNvPr>
          <p:cNvSpPr txBox="1">
            <a:spLocks noChangeArrowheads="1"/>
          </p:cNvSpPr>
          <p:nvPr/>
        </p:nvSpPr>
        <p:spPr bwMode="auto">
          <a:xfrm>
            <a:off x="152400" y="1236663"/>
            <a:ext cx="85232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o-RO" sz="2800" b="1">
                <a:latin typeface="UT Sans" panose="00000500000000000000" pitchFamily="50" charset="0"/>
              </a:rPr>
              <a:t>Modulul 4</a:t>
            </a:r>
          </a:p>
          <a:p>
            <a:pPr algn="ctr"/>
            <a:r>
              <a:rPr lang="en-US" altLang="ro-RO" sz="2800">
                <a:latin typeface="UT Sans" panose="00000500000000000000" pitchFamily="50" charset="0"/>
              </a:rPr>
              <a:t>Design și materiale utilizate pentru </a:t>
            </a:r>
          </a:p>
          <a:p>
            <a:pPr algn="ctr"/>
            <a:r>
              <a:rPr lang="en-US" altLang="ro-RO" sz="2800">
                <a:latin typeface="UT Sans" panose="00000500000000000000" pitchFamily="50" charset="0"/>
              </a:rPr>
              <a:t>imprimantele 3D personale</a:t>
            </a:r>
            <a:r>
              <a:rPr lang="en-US" altLang="ro-RO" sz="2800" b="1">
                <a:latin typeface="UT Sans" panose="00000500000000000000" pitchFamily="50" charset="0"/>
              </a:rPr>
              <a:t> </a:t>
            </a:r>
          </a:p>
        </p:txBody>
      </p:sp>
      <p:sp>
        <p:nvSpPr>
          <p:cNvPr id="23559" name="Rectangle 1">
            <a:extLst>
              <a:ext uri="{FF2B5EF4-FFF2-40B4-BE49-F238E27FC236}">
                <a16:creationId xmlns:a16="http://schemas.microsoft.com/office/drawing/2014/main" id="{C2A5FC94-D552-4518-A5CB-DA074F560A57}"/>
              </a:ext>
            </a:extLst>
          </p:cNvPr>
          <p:cNvSpPr>
            <a:spLocks noChangeArrowheads="1"/>
          </p:cNvSpPr>
          <p:nvPr/>
        </p:nvSpPr>
        <p:spPr bwMode="auto">
          <a:xfrm>
            <a:off x="3117850" y="2649538"/>
            <a:ext cx="38703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5751513" algn="r"/>
              </a:tabLst>
              <a:defRPr>
                <a:solidFill>
                  <a:schemeClr val="tx1"/>
                </a:solidFill>
                <a:latin typeface="Arial" panose="020B0604020202020204" pitchFamily="34" charset="0"/>
                <a:cs typeface="Arial" panose="020B0604020202020204" pitchFamily="34" charset="0"/>
              </a:defRPr>
            </a:lvl1pPr>
            <a:lvl2pPr marL="742950" indent="-285750">
              <a:tabLst>
                <a:tab pos="5751513" algn="r"/>
              </a:tabLst>
              <a:defRPr>
                <a:solidFill>
                  <a:schemeClr val="tx1"/>
                </a:solidFill>
                <a:latin typeface="Arial" panose="020B0604020202020204" pitchFamily="34" charset="0"/>
                <a:cs typeface="Arial" panose="020B0604020202020204" pitchFamily="34" charset="0"/>
              </a:defRPr>
            </a:lvl2pPr>
            <a:lvl3pPr marL="1143000" indent="-228600">
              <a:tabLst>
                <a:tab pos="5751513" algn="r"/>
              </a:tabLst>
              <a:defRPr>
                <a:solidFill>
                  <a:schemeClr val="tx1"/>
                </a:solidFill>
                <a:latin typeface="Arial" panose="020B0604020202020204" pitchFamily="34" charset="0"/>
                <a:cs typeface="Arial" panose="020B0604020202020204" pitchFamily="34" charset="0"/>
              </a:defRPr>
            </a:lvl3pPr>
            <a:lvl4pPr marL="1600200" indent="-228600">
              <a:tabLst>
                <a:tab pos="5751513" algn="r"/>
              </a:tabLst>
              <a:defRPr>
                <a:solidFill>
                  <a:schemeClr val="tx1"/>
                </a:solidFill>
                <a:latin typeface="Arial" panose="020B0604020202020204" pitchFamily="34" charset="0"/>
                <a:cs typeface="Arial" panose="020B0604020202020204" pitchFamily="34" charset="0"/>
              </a:defRPr>
            </a:lvl4pPr>
            <a:lvl5pPr marL="2057400" indent="-228600">
              <a:tabLst>
                <a:tab pos="5751513"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5751513"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5751513"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5751513"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5751513" algn="r"/>
              </a:tabLst>
              <a:defRPr>
                <a:solidFill>
                  <a:schemeClr val="tx1"/>
                </a:solidFill>
                <a:latin typeface="Arial" panose="020B0604020202020204" pitchFamily="34" charset="0"/>
                <a:cs typeface="Arial" panose="020B0604020202020204" pitchFamily="34" charset="0"/>
              </a:defRPr>
            </a:lvl9pPr>
          </a:lstStyle>
          <a:p>
            <a:r>
              <a:rPr lang="en-US" altLang="ro-RO" sz="1400" b="1">
                <a:solidFill>
                  <a:srgbClr val="000000"/>
                </a:solidFill>
                <a:latin typeface="UT Sans" panose="00000500000000000000" pitchFamily="50" charset="0"/>
              </a:rPr>
              <a:t>1. Design | CAD</a:t>
            </a:r>
            <a:endParaRPr lang="en-US" altLang="ro-RO" sz="1400" b="1">
              <a:latin typeface="UT Sans" panose="00000500000000000000" pitchFamily="50" charset="0"/>
            </a:endParaRPr>
          </a:p>
          <a:p>
            <a:r>
              <a:rPr lang="en-US" altLang="ro-RO" sz="1400">
                <a:solidFill>
                  <a:srgbClr val="000000"/>
                </a:solidFill>
                <a:latin typeface="UT Sans" panose="00000500000000000000" pitchFamily="50" charset="0"/>
              </a:rPr>
              <a:t>Crearea</a:t>
            </a:r>
            <a:endParaRPr lang="en-US" altLang="ro-RO" sz="1400">
              <a:latin typeface="UT Sans" panose="00000500000000000000" pitchFamily="50" charset="0"/>
            </a:endParaRPr>
          </a:p>
          <a:p>
            <a:r>
              <a:rPr lang="en-US" altLang="ro-RO" sz="1400">
                <a:solidFill>
                  <a:srgbClr val="000000"/>
                </a:solidFill>
                <a:latin typeface="UT Sans" panose="00000500000000000000" pitchFamily="50" charset="0"/>
              </a:rPr>
              <a:t>Modifică</a:t>
            </a:r>
            <a:endParaRPr lang="en-US" altLang="ro-RO" sz="1400">
              <a:latin typeface="UT Sans" panose="00000500000000000000" pitchFamily="50" charset="0"/>
            </a:endParaRPr>
          </a:p>
          <a:p>
            <a:r>
              <a:rPr lang="en-US" altLang="ro-RO" sz="1400" b="1">
                <a:solidFill>
                  <a:srgbClr val="000000"/>
                </a:solidFill>
                <a:latin typeface="UT Sans" panose="00000500000000000000" pitchFamily="50" charset="0"/>
              </a:rPr>
              <a:t>2. Materiale</a:t>
            </a:r>
            <a:endParaRPr lang="en-US" altLang="ro-RO" sz="1400" b="1">
              <a:latin typeface="UT Sans" panose="00000500000000000000" pitchFamily="50" charset="0"/>
            </a:endParaRPr>
          </a:p>
          <a:p>
            <a:r>
              <a:rPr lang="en-US" altLang="ro-RO" sz="1400">
                <a:solidFill>
                  <a:srgbClr val="000000"/>
                </a:solidFill>
                <a:latin typeface="UT Sans" panose="00000500000000000000" pitchFamily="50" charset="0"/>
              </a:rPr>
              <a:t>PLA</a:t>
            </a:r>
            <a:endParaRPr lang="en-US" altLang="ro-RO" sz="1400">
              <a:latin typeface="UT Sans" panose="00000500000000000000" pitchFamily="50" charset="0"/>
            </a:endParaRPr>
          </a:p>
          <a:p>
            <a:r>
              <a:rPr lang="en-US" altLang="ro-RO" sz="1400">
                <a:solidFill>
                  <a:srgbClr val="000000"/>
                </a:solidFill>
                <a:latin typeface="UT Sans" panose="00000500000000000000" pitchFamily="50" charset="0"/>
              </a:rPr>
              <a:t>ABS</a:t>
            </a:r>
            <a:endParaRPr lang="en-US" altLang="ro-RO" sz="1400">
              <a:latin typeface="UT Sans" panose="00000500000000000000" pitchFamily="50" charset="0"/>
            </a:endParaRPr>
          </a:p>
          <a:p>
            <a:r>
              <a:rPr lang="en-US" altLang="ro-RO" sz="1400">
                <a:solidFill>
                  <a:srgbClr val="000000"/>
                </a:solidFill>
                <a:latin typeface="UT Sans" panose="00000500000000000000" pitchFamily="50" charset="0"/>
              </a:rPr>
              <a:t>PET</a:t>
            </a:r>
            <a:endParaRPr lang="en-US" altLang="ro-RO" sz="1400">
              <a:latin typeface="UT Sans" panose="00000500000000000000" pitchFamily="50" charset="0"/>
            </a:endParaRPr>
          </a:p>
          <a:p>
            <a:r>
              <a:rPr lang="en-US" altLang="ro-RO" sz="1400">
                <a:solidFill>
                  <a:srgbClr val="000000"/>
                </a:solidFill>
                <a:latin typeface="UT Sans" panose="00000500000000000000" pitchFamily="50" charset="0"/>
              </a:rPr>
              <a:t>Nailon</a:t>
            </a:r>
            <a:endParaRPr lang="en-US" altLang="ro-RO" sz="1400">
              <a:latin typeface="UT Sans" panose="00000500000000000000" pitchFamily="50" charset="0"/>
            </a:endParaRPr>
          </a:p>
          <a:p>
            <a:r>
              <a:rPr lang="en-US" altLang="ro-RO" sz="1400">
                <a:solidFill>
                  <a:srgbClr val="000000"/>
                </a:solidFill>
                <a:latin typeface="UT Sans" panose="00000500000000000000" pitchFamily="50" charset="0"/>
              </a:rPr>
              <a:t>TPU</a:t>
            </a:r>
            <a:endParaRPr lang="en-US" altLang="ro-RO" sz="1400">
              <a:latin typeface="UT Sans" panose="00000500000000000000" pitchFamily="50" charset="0"/>
            </a:endParaRPr>
          </a:p>
          <a:p>
            <a:r>
              <a:rPr lang="en-US" altLang="ro-RO" sz="1400">
                <a:solidFill>
                  <a:srgbClr val="000000"/>
                </a:solidFill>
                <a:latin typeface="UT Sans" panose="00000500000000000000" pitchFamily="50" charset="0"/>
              </a:rPr>
              <a:t>PC</a:t>
            </a:r>
            <a:endParaRPr lang="en-US" altLang="ro-RO" sz="1400">
              <a:latin typeface="UT Sans" panose="00000500000000000000" pitchFamily="50" charset="0"/>
            </a:endParaRPr>
          </a:p>
          <a:p>
            <a:r>
              <a:rPr lang="en-US" altLang="ro-RO" sz="1400">
                <a:solidFill>
                  <a:srgbClr val="000000"/>
                </a:solidFill>
                <a:latin typeface="UT Sans" panose="00000500000000000000" pitchFamily="50" charset="0"/>
              </a:rPr>
              <a:t>Rășină standard</a:t>
            </a:r>
            <a:endParaRPr lang="en-US" altLang="ro-RO" sz="1400">
              <a:latin typeface="UT Sans" panose="00000500000000000000" pitchFamily="50" charset="0"/>
            </a:endParaRPr>
          </a:p>
          <a:p>
            <a:r>
              <a:rPr lang="en-US" altLang="ro-RO" sz="1400">
                <a:solidFill>
                  <a:srgbClr val="000000"/>
                </a:solidFill>
                <a:latin typeface="UT Sans" panose="00000500000000000000" pitchFamily="50" charset="0"/>
              </a:rPr>
              <a:t>Rășină limpede</a:t>
            </a:r>
            <a:endParaRPr lang="en-US" altLang="ro-RO" sz="1400">
              <a:latin typeface="UT Sans" panose="00000500000000000000" pitchFamily="50" charset="0"/>
            </a:endParaRPr>
          </a:p>
          <a:p>
            <a:r>
              <a:rPr lang="en-US" altLang="ro-RO" sz="1400">
                <a:solidFill>
                  <a:srgbClr val="000000"/>
                </a:solidFill>
                <a:latin typeface="UT Sans" panose="00000500000000000000" pitchFamily="50" charset="0"/>
              </a:rPr>
              <a:t>Rășină dură</a:t>
            </a:r>
            <a:endParaRPr lang="en-US" altLang="ro-RO" sz="1400">
              <a:latin typeface="UT Sans" panose="00000500000000000000" pitchFamily="50" charset="0"/>
            </a:endParaRPr>
          </a:p>
          <a:p>
            <a:r>
              <a:rPr lang="en-US" altLang="ro-RO" sz="1400">
                <a:solidFill>
                  <a:srgbClr val="000000"/>
                </a:solidFill>
                <a:latin typeface="UT Sans" panose="00000500000000000000" pitchFamily="50" charset="0"/>
              </a:rPr>
              <a:t>Rășină rezistentă la căldură</a:t>
            </a:r>
            <a:endParaRPr lang="en-US" altLang="ro-RO" sz="1400">
              <a:latin typeface="UT Sans" panose="00000500000000000000" pitchFamily="50" charset="0"/>
            </a:endParaRPr>
          </a:p>
          <a:p>
            <a:r>
              <a:rPr lang="en-US" altLang="ro-RO" sz="1400">
                <a:solidFill>
                  <a:srgbClr val="000000"/>
                </a:solidFill>
                <a:latin typeface="UT Sans" panose="00000500000000000000" pitchFamily="50" charset="0"/>
              </a:rPr>
              <a:t>Rășină asemănătoare cauciucului (flexibilă)</a:t>
            </a:r>
          </a:p>
          <a:p>
            <a:r>
              <a:rPr lang="en-US" altLang="ro-RO" sz="1400">
                <a:solidFill>
                  <a:srgbClr val="000000"/>
                </a:solidFill>
                <a:latin typeface="UT Sans" panose="00000500000000000000" pitchFamily="50" charset="0"/>
              </a:rPr>
              <a:t>Rășină umplută ceramică (Rigid)</a:t>
            </a:r>
            <a:endParaRPr lang="en-US" altLang="ro-RO" sz="1400">
              <a:latin typeface="UT Sans" panose="00000500000000000000" pitchFamily="50"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3">
            <a:extLst>
              <a:ext uri="{FF2B5EF4-FFF2-40B4-BE49-F238E27FC236}">
                <a16:creationId xmlns:a16="http://schemas.microsoft.com/office/drawing/2014/main" id="{5BA44F0B-84E7-4563-BE5D-0F076439CA0A}"/>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D24DB678-2A57-4E34-8031-0D24A469374B}"/>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5ADD3AFE-0965-473B-B64C-2603B9AF6C26}"/>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24579" name="Picture 1">
            <a:extLst>
              <a:ext uri="{FF2B5EF4-FFF2-40B4-BE49-F238E27FC236}">
                <a16:creationId xmlns:a16="http://schemas.microsoft.com/office/drawing/2014/main" id="{D21E43F2-9A19-42E1-B60E-690945C8EF2E}"/>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Forma 1">
            <a:extLst>
              <a:ext uri="{FF2B5EF4-FFF2-40B4-BE49-F238E27FC236}">
                <a16:creationId xmlns:a16="http://schemas.microsoft.com/office/drawing/2014/main" id="{E70B9660-C396-453C-A070-52B526E58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6">
            <a:extLst>
              <a:ext uri="{FF2B5EF4-FFF2-40B4-BE49-F238E27FC236}">
                <a16:creationId xmlns:a16="http://schemas.microsoft.com/office/drawing/2014/main" id="{1402DD36-D799-4DDA-AABA-079759CB8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1">
            <a:extLst>
              <a:ext uri="{FF2B5EF4-FFF2-40B4-BE49-F238E27FC236}">
                <a16:creationId xmlns:a16="http://schemas.microsoft.com/office/drawing/2014/main" id="{EEC5E99D-140D-4E85-8B88-534FBE9F3C06}"/>
              </a:ext>
            </a:extLst>
          </p:cNvPr>
          <p:cNvSpPr>
            <a:spLocks noChangeArrowheads="1"/>
          </p:cNvSpPr>
          <p:nvPr/>
        </p:nvSpPr>
        <p:spPr bwMode="auto">
          <a:xfrm>
            <a:off x="188913" y="1651000"/>
            <a:ext cx="838200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o-RO" sz="1600">
                <a:latin typeface="UT Sans" panose="00000500000000000000" pitchFamily="50" charset="0"/>
              </a:rPr>
              <a:t>Proiectarea folosind un calculator este cunoscută sub numele de proiectare asistată de calculator sau CAD, care ajută la crearea, modificarea, analiza sau optimizarea unui design.</a:t>
            </a:r>
          </a:p>
          <a:p>
            <a:pPr algn="just"/>
            <a:r>
              <a:rPr lang="en-US" altLang="ro-RO" sz="1600">
                <a:latin typeface="UT Sans" panose="00000500000000000000" pitchFamily="50" charset="0"/>
              </a:rPr>
              <a:t> </a:t>
            </a:r>
          </a:p>
          <a:p>
            <a:pPr algn="just"/>
            <a:r>
              <a:rPr lang="en-US" altLang="ro-RO" sz="1600">
                <a:latin typeface="UT Sans" panose="00000500000000000000" pitchFamily="50" charset="0"/>
              </a:rPr>
              <a:t>Lucrul cu CAD crește productivitatea designerului, îmbunătățește calitatea designului, îmbunătățește comunicarea prin documentație și creează o bază de date pentru producție. </a:t>
            </a:r>
          </a:p>
          <a:p>
            <a:pPr algn="just"/>
            <a:endParaRPr lang="en-US" altLang="ro-RO" sz="1600">
              <a:latin typeface="UT Sans" panose="00000500000000000000" pitchFamily="50" charset="0"/>
            </a:endParaRPr>
          </a:p>
          <a:p>
            <a:pPr algn="just"/>
            <a:r>
              <a:rPr lang="en-US" altLang="ro-RO" sz="1600">
                <a:latin typeface="UT Sans" panose="00000500000000000000" pitchFamily="50" charset="0"/>
              </a:rPr>
              <a:t>Cu CAD se pot proiecta curbe și forme în spațiu 2D sau suprafețe și solide în format 3D. [1]</a:t>
            </a:r>
          </a:p>
          <a:p>
            <a:pPr algn="just"/>
            <a:endParaRPr lang="en-US" altLang="ro-RO" sz="1600">
              <a:latin typeface="UT Sans" panose="00000500000000000000" pitchFamily="50" charset="0"/>
            </a:endParaRPr>
          </a:p>
          <a:p>
            <a:pPr algn="just"/>
            <a:r>
              <a:rPr lang="en-US" altLang="ro-RO" sz="1600">
                <a:latin typeface="UT Sans" panose="00000500000000000000" pitchFamily="50" charset="0"/>
              </a:rPr>
              <a:t>Unul dintre cele mai mari avantaje după crearea obiectelor 2D sau 3D este reprezentat de posibilitatea de a face cât mai multe modificări după cum este necesar, cu mai puțin efort decât desenarea lor pe hârtie cu un creion. </a:t>
            </a:r>
          </a:p>
          <a:p>
            <a:pPr algn="just"/>
            <a:endParaRPr lang="en-US" altLang="ro-RO" sz="1600">
              <a:latin typeface="UT Sans" panose="00000500000000000000" pitchFamily="50" charset="0"/>
            </a:endParaRPr>
          </a:p>
          <a:p>
            <a:pPr algn="just"/>
            <a:r>
              <a:rPr lang="en-US" altLang="ro-RO" sz="1600">
                <a:latin typeface="UT Sans" panose="00000500000000000000" pitchFamily="50" charset="0"/>
              </a:rPr>
              <a:t>De asemenea, unele aplicații software permit utilizatorului să schimbe ceva în istoria design-ului, și automat se schimbă totul făcut după acel punct.</a:t>
            </a:r>
          </a:p>
          <a:p>
            <a:pPr algn="just"/>
            <a:endParaRPr lang="en-US" altLang="ro-RO" sz="1600">
              <a:latin typeface="UT Sans" panose="00000500000000000000" pitchFamily="50" charset="0"/>
            </a:endParaRPr>
          </a:p>
          <a:p>
            <a:pPr algn="just"/>
            <a:r>
              <a:rPr lang="en-US" altLang="ro-RO" sz="1600">
                <a:latin typeface="UT Sans" panose="00000500000000000000" pitchFamily="50" charset="0"/>
              </a:rPr>
              <a:t>Pentru aproape fiecare sector profesional care utilizează designul, există software CAD cu caracteristici și instrumente specializate pentru fiecare, ceea ce îl face aplicabil pe scară largă. </a:t>
            </a:r>
          </a:p>
          <a:p>
            <a:pPr algn="just"/>
            <a:endParaRPr lang="en-US" altLang="ro-RO" sz="1600">
              <a:latin typeface="UT Sans" panose="00000500000000000000" pitchFamily="50" charset="0"/>
            </a:endParaRPr>
          </a:p>
          <a:p>
            <a:pPr algn="just"/>
            <a:r>
              <a:rPr lang="en-US" altLang="ro-RO" sz="1600">
                <a:latin typeface="UT Sans" panose="00000500000000000000" pitchFamily="50" charset="0"/>
              </a:rPr>
              <a:t>De exemplu, arhitectura este una dintre cele mai exigente discipline atunci când se vorbește despre CAD; există atât de multe elemente implicate în design-ul unui proiect încât unul are nevoie de suport software. </a:t>
            </a:r>
          </a:p>
        </p:txBody>
      </p:sp>
      <p:sp>
        <p:nvSpPr>
          <p:cNvPr id="24583" name="Rectangle 2">
            <a:extLst>
              <a:ext uri="{FF2B5EF4-FFF2-40B4-BE49-F238E27FC236}">
                <a16:creationId xmlns:a16="http://schemas.microsoft.com/office/drawing/2014/main" id="{A5A16B42-FCBF-4B63-9020-B67BE9C19592}"/>
              </a:ext>
            </a:extLst>
          </p:cNvPr>
          <p:cNvSpPr>
            <a:spLocks noChangeArrowheads="1"/>
          </p:cNvSpPr>
          <p:nvPr/>
        </p:nvSpPr>
        <p:spPr bwMode="auto">
          <a:xfrm>
            <a:off x="779463" y="1066800"/>
            <a:ext cx="32591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o-RO" sz="3200" b="1">
                <a:latin typeface="UT Sans" panose="00000500000000000000" pitchFamily="50" charset="0"/>
              </a:rPr>
              <a:t>Design | CAD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3">
            <a:extLst>
              <a:ext uri="{FF2B5EF4-FFF2-40B4-BE49-F238E27FC236}">
                <a16:creationId xmlns:a16="http://schemas.microsoft.com/office/drawing/2014/main" id="{DA3872CC-F1C7-46FE-8D6C-E13B232463DA}"/>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0821A340-E218-47A6-A6EB-13080B539C6F}"/>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7FE35323-744F-430B-9EE2-63E761B30306}"/>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25603" name="Picture 1">
            <a:extLst>
              <a:ext uri="{FF2B5EF4-FFF2-40B4-BE49-F238E27FC236}">
                <a16:creationId xmlns:a16="http://schemas.microsoft.com/office/drawing/2014/main" id="{89960F2F-874E-4DE5-9C66-9995441C5B10}"/>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Forma 1">
            <a:extLst>
              <a:ext uri="{FF2B5EF4-FFF2-40B4-BE49-F238E27FC236}">
                <a16:creationId xmlns:a16="http://schemas.microsoft.com/office/drawing/2014/main" id="{88F8055E-4AE5-4548-9FBE-0A974E998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6">
            <a:extLst>
              <a:ext uri="{FF2B5EF4-FFF2-40B4-BE49-F238E27FC236}">
                <a16:creationId xmlns:a16="http://schemas.microsoft.com/office/drawing/2014/main" id="{38253965-73C8-4494-A4F0-26B06909CE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1">
            <a:extLst>
              <a:ext uri="{FF2B5EF4-FFF2-40B4-BE49-F238E27FC236}">
                <a16:creationId xmlns:a16="http://schemas.microsoft.com/office/drawing/2014/main" id="{C507329A-4850-4B65-AFDC-178581F9DE5B}"/>
              </a:ext>
            </a:extLst>
          </p:cNvPr>
          <p:cNvSpPr>
            <a:spLocks noChangeArrowheads="1"/>
          </p:cNvSpPr>
          <p:nvPr/>
        </p:nvSpPr>
        <p:spPr bwMode="auto">
          <a:xfrm>
            <a:off x="379413" y="1371600"/>
            <a:ext cx="297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o-RO" sz="2800" b="1">
                <a:latin typeface="UT Sans" panose="00000500000000000000" pitchFamily="50" charset="0"/>
              </a:rPr>
              <a:t>Cum să proiectați</a:t>
            </a:r>
          </a:p>
        </p:txBody>
      </p:sp>
      <p:sp>
        <p:nvSpPr>
          <p:cNvPr id="25607" name="Rectangle 2">
            <a:extLst>
              <a:ext uri="{FF2B5EF4-FFF2-40B4-BE49-F238E27FC236}">
                <a16:creationId xmlns:a16="http://schemas.microsoft.com/office/drawing/2014/main" id="{DBEBD975-FA6A-4D74-A4BA-64818FF3EFB8}"/>
              </a:ext>
            </a:extLst>
          </p:cNvPr>
          <p:cNvSpPr>
            <a:spLocks noChangeArrowheads="1"/>
          </p:cNvSpPr>
          <p:nvPr/>
        </p:nvSpPr>
        <p:spPr bwMode="auto">
          <a:xfrm>
            <a:off x="228600" y="1895475"/>
            <a:ext cx="876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o-RO"/>
              <a:t>Prezentarea generală de mai jos se bazează pe </a:t>
            </a:r>
            <a:r>
              <a:rPr lang="en-US" altLang="ro-RO" i="1"/>
              <a:t>Autodesk Fusion 360</a:t>
            </a:r>
            <a:r>
              <a:rPr lang="en-US" altLang="ro-RO"/>
              <a:t> și va fi o abordare simplă a software-ului de nivel intermediar.</a:t>
            </a:r>
          </a:p>
        </p:txBody>
      </p:sp>
      <p:pic>
        <p:nvPicPr>
          <p:cNvPr id="25608" name="Imagine 36">
            <a:extLst>
              <a:ext uri="{FF2B5EF4-FFF2-40B4-BE49-F238E27FC236}">
                <a16:creationId xmlns:a16="http://schemas.microsoft.com/office/drawing/2014/main" id="{E5212A5B-FC00-4AD6-8D65-32B3FC204B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5313" y="2667000"/>
            <a:ext cx="531971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3">
            <a:extLst>
              <a:ext uri="{FF2B5EF4-FFF2-40B4-BE49-F238E27FC236}">
                <a16:creationId xmlns:a16="http://schemas.microsoft.com/office/drawing/2014/main" id="{E25990E0-AFDB-499D-A401-B4D06B76766C}"/>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188A2226-B0D1-42EF-A041-56D8EE24656D}"/>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B80CF5C9-059D-4CFB-A6A7-906F8FAAAACB}"/>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26627" name="Picture 1">
            <a:extLst>
              <a:ext uri="{FF2B5EF4-FFF2-40B4-BE49-F238E27FC236}">
                <a16:creationId xmlns:a16="http://schemas.microsoft.com/office/drawing/2014/main" id="{C4573B0E-8E94-4A5D-81C0-EF5779D6D029}"/>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Forma 1">
            <a:extLst>
              <a:ext uri="{FF2B5EF4-FFF2-40B4-BE49-F238E27FC236}">
                <a16:creationId xmlns:a16="http://schemas.microsoft.com/office/drawing/2014/main" id="{3B4EBAEA-1A47-43A9-A491-EBA2BDD479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6">
            <a:extLst>
              <a:ext uri="{FF2B5EF4-FFF2-40B4-BE49-F238E27FC236}">
                <a16:creationId xmlns:a16="http://schemas.microsoft.com/office/drawing/2014/main" id="{0B310757-23AB-43BD-BC88-2D59E46A59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74">
            <a:extLst>
              <a:ext uri="{FF2B5EF4-FFF2-40B4-BE49-F238E27FC236}">
                <a16:creationId xmlns:a16="http://schemas.microsoft.com/office/drawing/2014/main" id="{1D790403-0731-4C50-AE41-D25556B162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692275"/>
            <a:ext cx="6335713" cy="51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Forma 95">
            <a:extLst>
              <a:ext uri="{FF2B5EF4-FFF2-40B4-BE49-F238E27FC236}">
                <a16:creationId xmlns:a16="http://schemas.microsoft.com/office/drawing/2014/main" id="{C43B5B3E-4300-4488-B5A8-3BD3A7449317}"/>
              </a:ext>
            </a:extLst>
          </p:cNvPr>
          <p:cNvSpPr txBox="1">
            <a:spLocks noChangeArrowheads="1"/>
          </p:cNvSpPr>
          <p:nvPr/>
        </p:nvSpPr>
        <p:spPr bwMode="auto">
          <a:xfrm>
            <a:off x="355600" y="695325"/>
            <a:ext cx="3149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o-RO" sz="2400" b="1">
                <a:solidFill>
                  <a:srgbClr val="666666"/>
                </a:solidFill>
                <a:latin typeface="UT Sans" panose="00000500000000000000" pitchFamily="50" charset="0"/>
              </a:rPr>
              <a:t>Modelare 3D</a:t>
            </a:r>
            <a:endParaRPr lang="en-US" altLang="ro-RO" sz="700">
              <a:solidFill>
                <a:srgbClr val="666666"/>
              </a:solidFill>
              <a:latin typeface="UT Sans" panose="00000500000000000000" pitchFamily="50" charset="0"/>
            </a:endParaRPr>
          </a:p>
        </p:txBody>
      </p:sp>
      <p:sp>
        <p:nvSpPr>
          <p:cNvPr id="26632" name="Rectangle 3">
            <a:extLst>
              <a:ext uri="{FF2B5EF4-FFF2-40B4-BE49-F238E27FC236}">
                <a16:creationId xmlns:a16="http://schemas.microsoft.com/office/drawing/2014/main" id="{2707C480-896D-40AC-A77D-736255778810}"/>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1894" tIns="885546" rIns="893481" bIns="606234" anchor="ctr">
            <a:spAutoFit/>
          </a:bodyPr>
          <a:lstStyle>
            <a:lvl1pPr indent="2413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ro-RO" altLang="ro-RO"/>
          </a:p>
        </p:txBody>
      </p:sp>
      <p:sp>
        <p:nvSpPr>
          <p:cNvPr id="26633" name="Rectangle 5">
            <a:extLst>
              <a:ext uri="{FF2B5EF4-FFF2-40B4-BE49-F238E27FC236}">
                <a16:creationId xmlns:a16="http://schemas.microsoft.com/office/drawing/2014/main" id="{FC35D33F-9A3B-42F3-A8A5-E8934B0777DA}"/>
              </a:ext>
            </a:extLst>
          </p:cNvPr>
          <p:cNvSpPr>
            <a:spLocks noChangeArrowheads="1"/>
          </p:cNvSpPr>
          <p:nvPr/>
        </p:nvSpPr>
        <p:spPr bwMode="auto">
          <a:xfrm>
            <a:off x="-14288" y="1141413"/>
            <a:ext cx="91582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463550" algn="l"/>
              </a:tabLst>
              <a:defRPr>
                <a:solidFill>
                  <a:schemeClr val="tx1"/>
                </a:solidFill>
                <a:latin typeface="Arial" panose="020B0604020202020204" pitchFamily="34" charset="0"/>
                <a:cs typeface="Arial" panose="020B0604020202020204" pitchFamily="34" charset="0"/>
              </a:defRPr>
            </a:lvl1pPr>
            <a:lvl2pPr marL="742950" indent="-285750">
              <a:tabLst>
                <a:tab pos="463550" algn="l"/>
              </a:tabLst>
              <a:defRPr>
                <a:solidFill>
                  <a:schemeClr val="tx1"/>
                </a:solidFill>
                <a:latin typeface="Arial" panose="020B0604020202020204" pitchFamily="34" charset="0"/>
                <a:cs typeface="Arial" panose="020B0604020202020204" pitchFamily="34" charset="0"/>
              </a:defRPr>
            </a:lvl2pPr>
            <a:lvl3pPr marL="1143000" indent="-228600">
              <a:tabLst>
                <a:tab pos="463550" algn="l"/>
              </a:tabLst>
              <a:defRPr>
                <a:solidFill>
                  <a:schemeClr val="tx1"/>
                </a:solidFill>
                <a:latin typeface="Arial" panose="020B0604020202020204" pitchFamily="34" charset="0"/>
                <a:cs typeface="Arial" panose="020B0604020202020204" pitchFamily="34" charset="0"/>
              </a:defRPr>
            </a:lvl3pPr>
            <a:lvl4pPr marL="1600200" indent="-228600">
              <a:tabLst>
                <a:tab pos="463550" algn="l"/>
              </a:tabLst>
              <a:defRPr>
                <a:solidFill>
                  <a:schemeClr val="tx1"/>
                </a:solidFill>
                <a:latin typeface="Arial" panose="020B0604020202020204" pitchFamily="34" charset="0"/>
                <a:cs typeface="Arial" panose="020B0604020202020204" pitchFamily="34" charset="0"/>
              </a:defRPr>
            </a:lvl4pPr>
            <a:lvl5pPr marL="2057400" indent="-228600">
              <a:tabLst>
                <a:tab pos="4635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635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635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635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63550" algn="l"/>
              </a:tabLst>
              <a:defRPr>
                <a:solidFill>
                  <a:schemeClr val="tx1"/>
                </a:solidFill>
                <a:latin typeface="Arial" panose="020B0604020202020204" pitchFamily="34" charset="0"/>
                <a:cs typeface="Arial" panose="020B0604020202020204" pitchFamily="34" charset="0"/>
              </a:defRPr>
            </a:lvl9pPr>
          </a:lstStyle>
          <a:p>
            <a:pPr algn="ctr"/>
            <a:r>
              <a:rPr lang="en-US" altLang="ro-RO" sz="1200">
                <a:latin typeface="Calibri" panose="020F0502020204030204" pitchFamily="34" charset="0"/>
              </a:rPr>
              <a:t>Spațiul de lucru de proiectare este locul </a:t>
            </a:r>
            <a:r>
              <a:rPr lang="en-US" altLang="ro-RO" sz="1200"/>
              <a:t>î</a:t>
            </a:r>
            <a:r>
              <a:rPr lang="en-US" altLang="ro-RO" sz="1200">
                <a:latin typeface="Calibri" panose="020F0502020204030204" pitchFamily="34" charset="0"/>
              </a:rPr>
              <a:t>n care se va realiza modelarea 3D, fie pornind de la o schiță 2D, fie doar de la forme 3D și pe care le modifică apoi.</a:t>
            </a:r>
            <a:endParaRPr lang="en-US" altLang="ro-RO" sz="600"/>
          </a:p>
        </p:txBody>
      </p:sp>
      <p:sp>
        <p:nvSpPr>
          <p:cNvPr id="26634" name="Rectangle 6">
            <a:extLst>
              <a:ext uri="{FF2B5EF4-FFF2-40B4-BE49-F238E27FC236}">
                <a16:creationId xmlns:a16="http://schemas.microsoft.com/office/drawing/2014/main" id="{3A0F231E-9D19-45E6-9870-E1A85BBAD810}"/>
              </a:ext>
            </a:extLst>
          </p:cNvPr>
          <p:cNvSpPr>
            <a:spLocks noChangeArrowheads="1"/>
          </p:cNvSpPr>
          <p:nvPr/>
        </p:nvSpPr>
        <p:spPr bwMode="auto">
          <a:xfrm>
            <a:off x="509588" y="1736725"/>
            <a:ext cx="2119312"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41300">
              <a:tabLst>
                <a:tab pos="463550" algn="l"/>
              </a:tabLst>
              <a:defRPr>
                <a:solidFill>
                  <a:schemeClr val="tx1"/>
                </a:solidFill>
                <a:latin typeface="Arial" panose="020B0604020202020204" pitchFamily="34" charset="0"/>
                <a:cs typeface="Arial" panose="020B0604020202020204" pitchFamily="34" charset="0"/>
              </a:defRPr>
            </a:lvl1pPr>
            <a:lvl2pPr marL="742950" indent="-285750">
              <a:tabLst>
                <a:tab pos="463550" algn="l"/>
              </a:tabLst>
              <a:defRPr>
                <a:solidFill>
                  <a:schemeClr val="tx1"/>
                </a:solidFill>
                <a:latin typeface="Arial" panose="020B0604020202020204" pitchFamily="34" charset="0"/>
                <a:cs typeface="Arial" panose="020B0604020202020204" pitchFamily="34" charset="0"/>
              </a:defRPr>
            </a:lvl2pPr>
            <a:lvl3pPr marL="1143000" indent="-228600">
              <a:tabLst>
                <a:tab pos="463550" algn="l"/>
              </a:tabLst>
              <a:defRPr>
                <a:solidFill>
                  <a:schemeClr val="tx1"/>
                </a:solidFill>
                <a:latin typeface="Arial" panose="020B0604020202020204" pitchFamily="34" charset="0"/>
                <a:cs typeface="Arial" panose="020B0604020202020204" pitchFamily="34" charset="0"/>
              </a:defRPr>
            </a:lvl3pPr>
            <a:lvl4pPr marL="1600200" indent="-228600">
              <a:tabLst>
                <a:tab pos="463550" algn="l"/>
              </a:tabLst>
              <a:defRPr>
                <a:solidFill>
                  <a:schemeClr val="tx1"/>
                </a:solidFill>
                <a:latin typeface="Arial" panose="020B0604020202020204" pitchFamily="34" charset="0"/>
                <a:cs typeface="Arial" panose="020B0604020202020204" pitchFamily="34" charset="0"/>
              </a:defRPr>
            </a:lvl4pPr>
            <a:lvl5pPr marL="2057400" indent="-228600">
              <a:tabLst>
                <a:tab pos="4635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635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635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635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63550" algn="l"/>
              </a:tabLst>
              <a:defRPr>
                <a:solidFill>
                  <a:schemeClr val="tx1"/>
                </a:solidFill>
                <a:latin typeface="Arial" panose="020B0604020202020204" pitchFamily="34" charset="0"/>
                <a:cs typeface="Arial" panose="020B0604020202020204" pitchFamily="34" charset="0"/>
              </a:defRPr>
            </a:lvl9pPr>
          </a:lstStyle>
          <a:p>
            <a:r>
              <a:rPr lang="en-US" altLang="ro-RO" sz="1200" b="1">
                <a:latin typeface="Calibri" panose="020F0502020204030204" pitchFamily="34" charset="0"/>
              </a:rPr>
              <a:t>Crearea</a:t>
            </a:r>
            <a:endParaRPr lang="en-US" altLang="ro-RO" sz="600"/>
          </a:p>
          <a:p>
            <a:pPr>
              <a:buFontTx/>
              <a:buChar char="•"/>
            </a:pPr>
            <a:r>
              <a:rPr lang="en-US" altLang="ro-RO" sz="1200" b="1" i="1">
                <a:latin typeface="Calibri" panose="020F0502020204030204" pitchFamily="34" charset="0"/>
              </a:rPr>
              <a:t>De la 2D</a:t>
            </a:r>
            <a:endParaRPr lang="en-US" altLang="ro-RO" sz="600"/>
          </a:p>
          <a:p>
            <a:r>
              <a:rPr lang="en-US" altLang="ro-RO" sz="1200">
                <a:latin typeface="Calibri" panose="020F0502020204030204" pitchFamily="34" charset="0"/>
              </a:rPr>
              <a:t>extrudare</a:t>
            </a:r>
            <a:endParaRPr lang="en-US" altLang="ro-RO" sz="600"/>
          </a:p>
          <a:p>
            <a:r>
              <a:rPr lang="en-US" altLang="ro-RO" sz="1200">
                <a:latin typeface="Calibri" panose="020F0502020204030204" pitchFamily="34" charset="0"/>
              </a:rPr>
              <a:t>Răsucire </a:t>
            </a:r>
            <a:endParaRPr lang="en-US" altLang="ro-RO" sz="600"/>
          </a:p>
          <a:p>
            <a:r>
              <a:rPr lang="en-US" altLang="ro-RO" sz="1200">
                <a:latin typeface="Calibri" panose="020F0502020204030204" pitchFamily="34" charset="0"/>
              </a:rPr>
              <a:t>Loft  </a:t>
            </a:r>
            <a:endParaRPr lang="en-US" altLang="ro-RO" sz="600"/>
          </a:p>
          <a:p>
            <a:r>
              <a:rPr lang="en-US" altLang="ro-RO" sz="1200">
                <a:latin typeface="Calibri" panose="020F0502020204030204" pitchFamily="34" charset="0"/>
              </a:rPr>
              <a:t>Baleiere  </a:t>
            </a:r>
            <a:endParaRPr lang="en-US" altLang="ro-RO" sz="600"/>
          </a:p>
          <a:p>
            <a:r>
              <a:rPr lang="en-US" altLang="ro-RO" sz="1200">
                <a:latin typeface="Calibri" panose="020F0502020204030204" pitchFamily="34" charset="0"/>
              </a:rPr>
              <a:t>Altele</a:t>
            </a:r>
          </a:p>
          <a:p>
            <a:endParaRPr lang="en-US" altLang="ro-RO" sz="600"/>
          </a:p>
          <a:p>
            <a:pPr>
              <a:buFontTx/>
              <a:buChar char="•"/>
            </a:pPr>
            <a:r>
              <a:rPr lang="en-US" altLang="ro-RO" sz="1200" b="1" i="1">
                <a:latin typeface="Calibri" panose="020F0502020204030204" pitchFamily="34" charset="0"/>
              </a:rPr>
              <a:t>Forme de bază</a:t>
            </a:r>
            <a:endParaRPr lang="en-US" altLang="ro-RO" sz="600"/>
          </a:p>
          <a:p>
            <a:r>
              <a:rPr lang="en-US" altLang="ro-RO" sz="1200">
                <a:latin typeface="Calibri" panose="020F0502020204030204" pitchFamily="34" charset="0"/>
              </a:rPr>
              <a:t>Cutie</a:t>
            </a:r>
            <a:r>
              <a:rPr lang="en-US" altLang="ro-RO" sz="600"/>
              <a:t> </a:t>
            </a:r>
          </a:p>
          <a:p>
            <a:r>
              <a:rPr lang="en-US" altLang="ro-RO" sz="1200">
                <a:latin typeface="Calibri" panose="020F0502020204030204" pitchFamily="34" charset="0"/>
              </a:rPr>
              <a:t>cilindru</a:t>
            </a:r>
            <a:endParaRPr lang="en-US" altLang="ro-RO" sz="600"/>
          </a:p>
          <a:p>
            <a:r>
              <a:rPr lang="en-US" altLang="ro-RO" sz="1200">
                <a:latin typeface="Calibri" panose="020F0502020204030204" pitchFamily="34" charset="0"/>
              </a:rPr>
              <a:t>Sferă </a:t>
            </a:r>
            <a:endParaRPr lang="en-US" altLang="ro-RO" sz="600"/>
          </a:p>
          <a:p>
            <a:r>
              <a:rPr lang="en-US" altLang="ro-RO" sz="1200">
                <a:latin typeface="Calibri" panose="020F0502020204030204" pitchFamily="34" charset="0"/>
              </a:rPr>
              <a:t>Altele</a:t>
            </a:r>
          </a:p>
          <a:p>
            <a:endParaRPr lang="en-US" altLang="ro-RO" sz="600"/>
          </a:p>
          <a:p>
            <a:pPr>
              <a:buFont typeface="Arial" panose="020B0604020202020204" pitchFamily="34" charset="0"/>
              <a:buChar char="•"/>
            </a:pPr>
            <a:r>
              <a:rPr lang="en-US" altLang="ro-RO" sz="1200" b="1" i="1">
                <a:latin typeface="Calibri" panose="020F0502020204030204" pitchFamily="34" charset="0"/>
              </a:rPr>
              <a:t>Modifică</a:t>
            </a:r>
            <a:endParaRPr lang="en-US" altLang="ro-RO" sz="600"/>
          </a:p>
          <a:p>
            <a:r>
              <a:rPr lang="en-US" altLang="ro-RO" sz="1200">
                <a:latin typeface="Calibri" panose="020F0502020204030204" pitchFamily="34" charset="0"/>
              </a:rPr>
              <a:t>Mutare/Copiere</a:t>
            </a:r>
            <a:endParaRPr lang="en-US" altLang="ro-RO" sz="600"/>
          </a:p>
          <a:p>
            <a:r>
              <a:rPr lang="en-US" altLang="ro-RO" sz="1200">
                <a:latin typeface="Calibri" panose="020F0502020204030204" pitchFamily="34" charset="0"/>
              </a:rPr>
              <a:t>Presă-Pull</a:t>
            </a:r>
            <a:endParaRPr lang="en-US" altLang="ro-RO" sz="600"/>
          </a:p>
          <a:p>
            <a:r>
              <a:rPr lang="en-US" altLang="ro-RO" sz="1200">
                <a:latin typeface="Calibri" panose="020F0502020204030204" pitchFamily="34" charset="0"/>
              </a:rPr>
              <a:t>Fileu</a:t>
            </a:r>
            <a:endParaRPr lang="en-US" altLang="ro-RO" sz="600"/>
          </a:p>
          <a:p>
            <a:r>
              <a:rPr lang="en-US" altLang="ro-RO" sz="1200">
                <a:latin typeface="Calibri" panose="020F0502020204030204" pitchFamily="34" charset="0"/>
              </a:rPr>
              <a:t>Șanfrenare</a:t>
            </a:r>
            <a:endParaRPr lang="en-US" altLang="ro-RO" sz="600"/>
          </a:p>
          <a:p>
            <a:r>
              <a:rPr lang="en-US" altLang="ro-RO" sz="1200">
                <a:latin typeface="Calibri" panose="020F0502020204030204" pitchFamily="34" charset="0"/>
              </a:rPr>
              <a:t>Combinați</a:t>
            </a:r>
            <a:endParaRPr lang="en-US" altLang="ro-RO" sz="600"/>
          </a:p>
          <a:p>
            <a:r>
              <a:rPr lang="en-US" altLang="ro-RO" sz="1200">
                <a:latin typeface="Calibri" panose="020F0502020204030204" pitchFamily="34" charset="0"/>
              </a:rPr>
              <a:t>Corp despicat</a:t>
            </a:r>
            <a:endParaRPr lang="en-US" altLang="ro-RO" sz="600"/>
          </a:p>
          <a:p>
            <a:r>
              <a:rPr lang="en-US" altLang="ro-RO" sz="1200">
                <a:latin typeface="Calibri" panose="020F0502020204030204" pitchFamily="34" charset="0"/>
              </a:rPr>
              <a:t>Aliniere</a:t>
            </a:r>
            <a:endParaRPr lang="en-US" altLang="ro-RO" sz="600"/>
          </a:p>
          <a:p>
            <a:r>
              <a:rPr lang="en-US" altLang="ro-RO" sz="1200">
                <a:latin typeface="Calibri" panose="020F0502020204030204" pitchFamily="34" charset="0"/>
              </a:rPr>
              <a:t>Altele </a:t>
            </a:r>
            <a:endParaRPr lang="en-US" altLang="ro-RO"/>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3">
            <a:extLst>
              <a:ext uri="{FF2B5EF4-FFF2-40B4-BE49-F238E27FC236}">
                <a16:creationId xmlns:a16="http://schemas.microsoft.com/office/drawing/2014/main" id="{6748D608-3713-4982-8294-992AD7CDB77D}"/>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D3773604-E122-4D54-BB8A-6F671172D115}"/>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BD1EB2F4-7CC6-47E4-AA50-7BC248705C31}"/>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27651" name="Picture 1">
            <a:extLst>
              <a:ext uri="{FF2B5EF4-FFF2-40B4-BE49-F238E27FC236}">
                <a16:creationId xmlns:a16="http://schemas.microsoft.com/office/drawing/2014/main" id="{C8571EFF-CEFB-40FA-B8D1-8F0BC1CBE99D}"/>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Forma 1">
            <a:extLst>
              <a:ext uri="{FF2B5EF4-FFF2-40B4-BE49-F238E27FC236}">
                <a16:creationId xmlns:a16="http://schemas.microsoft.com/office/drawing/2014/main" id="{850BBDF8-FAC0-4A3A-8AA6-7429E75D8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6">
            <a:extLst>
              <a:ext uri="{FF2B5EF4-FFF2-40B4-BE49-F238E27FC236}">
                <a16:creationId xmlns:a16="http://schemas.microsoft.com/office/drawing/2014/main" id="{52F8A85B-3BF1-48A7-911C-C5ACEB434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1">
            <a:extLst>
              <a:ext uri="{FF2B5EF4-FFF2-40B4-BE49-F238E27FC236}">
                <a16:creationId xmlns:a16="http://schemas.microsoft.com/office/drawing/2014/main" id="{F248944C-4F1A-41B2-AD02-3C34B990B846}"/>
              </a:ext>
            </a:extLst>
          </p:cNvPr>
          <p:cNvSpPr>
            <a:spLocks noChangeArrowheads="1"/>
          </p:cNvSpPr>
          <p:nvPr/>
        </p:nvSpPr>
        <p:spPr bwMode="auto">
          <a:xfrm>
            <a:off x="379413" y="1066800"/>
            <a:ext cx="861218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o-RO" sz="2400" b="1">
                <a:latin typeface="UT Sans" panose="00000500000000000000" pitchFamily="50" charset="0"/>
              </a:rPr>
              <a:t>Materiale</a:t>
            </a:r>
          </a:p>
          <a:p>
            <a:pPr algn="just"/>
            <a:r>
              <a:rPr lang="en-US" altLang="ro-RO">
                <a:latin typeface="UT Sans" panose="00000500000000000000" pitchFamily="50" charset="0"/>
              </a:rPr>
              <a:t>Domeniul de aplicare al acestui modul îl constituie imprimantele 3D personale pe care le-ar putea avea acasă cineva, prin urmare acest capitol se va referi numai la tehnologiile FDM și SLA.</a:t>
            </a:r>
          </a:p>
        </p:txBody>
      </p:sp>
      <p:sp>
        <p:nvSpPr>
          <p:cNvPr id="27655" name="Rectangle 2">
            <a:extLst>
              <a:ext uri="{FF2B5EF4-FFF2-40B4-BE49-F238E27FC236}">
                <a16:creationId xmlns:a16="http://schemas.microsoft.com/office/drawing/2014/main" id="{B3548EED-1200-4BC4-8BA8-675951B587A4}"/>
              </a:ext>
            </a:extLst>
          </p:cNvPr>
          <p:cNvSpPr>
            <a:spLocks noChangeArrowheads="1"/>
          </p:cNvSpPr>
          <p:nvPr/>
        </p:nvSpPr>
        <p:spPr bwMode="auto">
          <a:xfrm>
            <a:off x="404813" y="2744788"/>
            <a:ext cx="8739187"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o-RO" sz="1400" b="1">
                <a:latin typeface="UT Sans" panose="00000500000000000000" pitchFamily="50" charset="0"/>
              </a:rPr>
              <a:t>PLA</a:t>
            </a:r>
            <a:endParaRPr lang="en-US" altLang="ro-RO" sz="1400">
              <a:latin typeface="UT Sans" panose="00000500000000000000" pitchFamily="50" charset="0"/>
            </a:endParaRPr>
          </a:p>
          <a:p>
            <a:pPr algn="just"/>
            <a:r>
              <a:rPr lang="en-US" altLang="ro-RO" sz="1400">
                <a:latin typeface="UT Sans" panose="00000500000000000000" pitchFamily="50" charset="0"/>
              </a:rPr>
              <a:t>PLA este cel mai simplu polimer de imprimat și oferă o bună calitate vizuală. Este foarte rigid și de fapt destul de puternic, dar este foarte fragil.</a:t>
            </a:r>
          </a:p>
          <a:p>
            <a:pPr algn="just"/>
            <a:r>
              <a:rPr lang="en-US" altLang="ro-RO" sz="1400" b="1">
                <a:latin typeface="UT Sans" panose="00000500000000000000" pitchFamily="50" charset="0"/>
              </a:rPr>
              <a:t>ABS</a:t>
            </a:r>
            <a:endParaRPr lang="en-US" altLang="ro-RO" sz="1400">
              <a:latin typeface="UT Sans" panose="00000500000000000000" pitchFamily="50" charset="0"/>
            </a:endParaRPr>
          </a:p>
          <a:p>
            <a:pPr algn="just"/>
            <a:r>
              <a:rPr lang="en-US" altLang="ro-RO" sz="1400">
                <a:latin typeface="UT Sans" panose="00000500000000000000" pitchFamily="50" charset="0"/>
              </a:rPr>
              <a:t>ABS este deobicei ales peste PLA atunci când sunt necesare o rezistență mai mare la temperatură și o rezistență mecanică mai mare.</a:t>
            </a:r>
          </a:p>
          <a:p>
            <a:pPr algn="just"/>
            <a:r>
              <a:rPr lang="en-US" altLang="ro-RO" sz="1400" b="1">
                <a:latin typeface="UT Sans" panose="00000500000000000000" pitchFamily="50" charset="0"/>
              </a:rPr>
              <a:t>PET</a:t>
            </a:r>
            <a:endParaRPr lang="en-US" altLang="ro-RO" sz="1400">
              <a:latin typeface="UT Sans" panose="00000500000000000000" pitchFamily="50" charset="0"/>
            </a:endParaRPr>
          </a:p>
          <a:p>
            <a:pPr algn="just"/>
            <a:r>
              <a:rPr lang="en-US" altLang="ro-RO" sz="1400">
                <a:latin typeface="UT Sans" panose="00000500000000000000" pitchFamily="50" charset="0"/>
              </a:rPr>
              <a:t>PET este un polimer ușor mai moale, care este bine rotunjit și posedă proprietăți suplimentare interesante, cu puține dezavantaje majore.</a:t>
            </a:r>
          </a:p>
          <a:p>
            <a:pPr algn="just"/>
            <a:r>
              <a:rPr lang="en-US" altLang="ro-RO" sz="1400" b="1">
                <a:latin typeface="UT Sans" panose="00000500000000000000" pitchFamily="50" charset="0"/>
              </a:rPr>
              <a:t>Nailon</a:t>
            </a:r>
            <a:endParaRPr lang="en-US" altLang="ro-RO" sz="1400">
              <a:latin typeface="UT Sans" panose="00000500000000000000" pitchFamily="50" charset="0"/>
            </a:endParaRPr>
          </a:p>
          <a:p>
            <a:pPr algn="just"/>
            <a:r>
              <a:rPr lang="en-US" altLang="ro-RO" sz="1400">
                <a:latin typeface="UT Sans" panose="00000500000000000000" pitchFamily="50" charset="0"/>
              </a:rPr>
              <a:t>Nailonul posedă proprietăți mecanice mari și, în special, cea mai bună rezistență la impact pentru un filament neflexibil. Cu toate acestea, aderența stratului poate fi o problemă.</a:t>
            </a:r>
          </a:p>
          <a:p>
            <a:pPr algn="just"/>
            <a:r>
              <a:rPr lang="en-US" altLang="ro-RO" sz="1400" b="1">
                <a:latin typeface="UT Sans" panose="00000500000000000000" pitchFamily="50" charset="0"/>
              </a:rPr>
              <a:t>TPU</a:t>
            </a:r>
            <a:endParaRPr lang="en-US" altLang="ro-RO" sz="1400">
              <a:latin typeface="UT Sans" panose="00000500000000000000" pitchFamily="50" charset="0"/>
            </a:endParaRPr>
          </a:p>
          <a:p>
            <a:pPr algn="just"/>
            <a:r>
              <a:rPr lang="en-US" altLang="ro-RO" sz="1400">
                <a:latin typeface="UT Sans" panose="00000500000000000000" pitchFamily="50" charset="0"/>
              </a:rPr>
              <a:t>TPU este utilizat în cea mai mare parte pentru aplicații flexibile, dar rezistența sa la impact mare se poate deschide pentru alte aplicații.</a:t>
            </a:r>
          </a:p>
          <a:p>
            <a:pPr algn="just"/>
            <a:r>
              <a:rPr lang="en-US" altLang="ro-RO" sz="1400" b="1">
                <a:latin typeface="UT Sans" panose="00000500000000000000" pitchFamily="50" charset="0"/>
              </a:rPr>
              <a:t>PC</a:t>
            </a:r>
            <a:endParaRPr lang="en-US" altLang="ro-RO" sz="1400">
              <a:latin typeface="UT Sans" panose="00000500000000000000" pitchFamily="50" charset="0"/>
            </a:endParaRPr>
          </a:p>
          <a:p>
            <a:pPr algn="just"/>
            <a:r>
              <a:rPr lang="en-US" altLang="ro-RO" sz="1400">
                <a:latin typeface="UT Sans" panose="00000500000000000000" pitchFamily="50" charset="0"/>
              </a:rPr>
              <a:t>PC-ul este cel mai puternic material dintre toate și poate fi o alternativă interesantă la ABS, deoarece proprietățile sunt destul de similare.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3">
            <a:extLst>
              <a:ext uri="{FF2B5EF4-FFF2-40B4-BE49-F238E27FC236}">
                <a16:creationId xmlns:a16="http://schemas.microsoft.com/office/drawing/2014/main" id="{35BFC298-96AF-462D-AC92-2ECED801902F}"/>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F02B37D5-1C26-4365-AE25-41D36FBEC953}"/>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D09E1B69-1C4F-4534-91D0-E093C7CD5C50}"/>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28675" name="Picture 1">
            <a:extLst>
              <a:ext uri="{FF2B5EF4-FFF2-40B4-BE49-F238E27FC236}">
                <a16:creationId xmlns:a16="http://schemas.microsoft.com/office/drawing/2014/main" id="{8C0D7AED-831E-4217-8E2F-38CD6F087B1B}"/>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Forma 1">
            <a:extLst>
              <a:ext uri="{FF2B5EF4-FFF2-40B4-BE49-F238E27FC236}">
                <a16:creationId xmlns:a16="http://schemas.microsoft.com/office/drawing/2014/main" id="{A23BE7B8-EC4C-477D-AB87-1C7E041F5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6">
            <a:extLst>
              <a:ext uri="{FF2B5EF4-FFF2-40B4-BE49-F238E27FC236}">
                <a16:creationId xmlns:a16="http://schemas.microsoft.com/office/drawing/2014/main" id="{678B3285-8A0B-47D8-8EF7-FDFAD68CD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1">
            <a:extLst>
              <a:ext uri="{FF2B5EF4-FFF2-40B4-BE49-F238E27FC236}">
                <a16:creationId xmlns:a16="http://schemas.microsoft.com/office/drawing/2014/main" id="{B4EE48B9-5475-487D-9FCA-7362C071E1FF}"/>
              </a:ext>
            </a:extLst>
          </p:cNvPr>
          <p:cNvSpPr>
            <a:spLocks noChangeArrowheads="1"/>
          </p:cNvSpPr>
          <p:nvPr/>
        </p:nvSpPr>
        <p:spPr bwMode="auto">
          <a:xfrm>
            <a:off x="152400" y="1676400"/>
            <a:ext cx="89154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o-RO" sz="2400" b="1">
                <a:latin typeface="UT Sans" panose="00000500000000000000" pitchFamily="50" charset="0"/>
              </a:rPr>
              <a:t>SLA (rășină)</a:t>
            </a:r>
          </a:p>
          <a:p>
            <a:pPr algn="just"/>
            <a:endParaRPr lang="en-US" altLang="ro-RO">
              <a:latin typeface="UT Sans" panose="00000500000000000000" pitchFamily="50" charset="0"/>
            </a:endParaRPr>
          </a:p>
          <a:p>
            <a:pPr algn="just"/>
            <a:r>
              <a:rPr lang="en-US" altLang="ro-RO">
                <a:latin typeface="UT Sans" panose="00000500000000000000" pitchFamily="50" charset="0"/>
              </a:rPr>
              <a:t>SLA sau stereolitografia este capacitatea de a produce piese din plastic cu rezoluție ridicată și precizie care rezultă într-o finisare netedă a suprafeței.  </a:t>
            </a:r>
          </a:p>
          <a:p>
            <a:pPr algn="just"/>
            <a:endParaRPr lang="en-US" altLang="ro-RO">
              <a:latin typeface="UT Sans" panose="00000500000000000000" pitchFamily="50" charset="0"/>
            </a:endParaRPr>
          </a:p>
          <a:p>
            <a:pPr algn="just"/>
            <a:r>
              <a:rPr lang="en-US" altLang="ro-RO">
                <a:latin typeface="UT Sans" panose="00000500000000000000" pitchFamily="50" charset="0"/>
              </a:rPr>
              <a:t>De aceea există o mare varietate de rășini diferite disponibile pentru imprimarea 3D SLA, cu multe aplicații în diverse industrii, cum ar fi:</a:t>
            </a:r>
          </a:p>
          <a:p>
            <a:pPr algn="just"/>
            <a:endParaRPr lang="en-US" altLang="ro-RO">
              <a:latin typeface="UT Sans" panose="00000500000000000000" pitchFamily="50" charset="0"/>
            </a:endParaRPr>
          </a:p>
          <a:p>
            <a:pPr algn="just">
              <a:buFont typeface="Arial" panose="020B0604020202020204" pitchFamily="34" charset="0"/>
              <a:buChar char="•"/>
            </a:pPr>
            <a:r>
              <a:rPr lang="en-US" altLang="ro-RO">
                <a:latin typeface="UT Sans" panose="00000500000000000000" pitchFamily="50" charset="0"/>
              </a:rPr>
              <a:t>Rășinile standard sunt utilizate pentru prototipuri generale;</a:t>
            </a:r>
          </a:p>
          <a:p>
            <a:pPr algn="just">
              <a:buFont typeface="Arial" panose="020B0604020202020204" pitchFamily="34" charset="0"/>
              <a:buChar char="•"/>
            </a:pPr>
            <a:r>
              <a:rPr lang="en-US" altLang="ro-RO">
                <a:latin typeface="UT Sans" panose="00000500000000000000" pitchFamily="50" charset="0"/>
              </a:rPr>
              <a:t>Rășinile inginerești au proprietăți mecanice &amp; termice specifice; </a:t>
            </a:r>
          </a:p>
          <a:p>
            <a:pPr algn="just">
              <a:buFont typeface="Arial" panose="020B0604020202020204" pitchFamily="34" charset="0"/>
              <a:buChar char="•"/>
            </a:pPr>
            <a:r>
              <a:rPr lang="en-US" altLang="ro-RO">
                <a:latin typeface="UT Sans" panose="00000500000000000000" pitchFamily="50" charset="0"/>
              </a:rPr>
              <a:t>Rășinile medicale au certificări de biocompatibilitate;</a:t>
            </a:r>
          </a:p>
          <a:p>
            <a:pPr algn="just">
              <a:buFont typeface="Arial" panose="020B0604020202020204" pitchFamily="34" charset="0"/>
              <a:buChar char="•"/>
            </a:pPr>
            <a:r>
              <a:rPr lang="en-US" altLang="ro-RO">
                <a:latin typeface="UT Sans" panose="00000500000000000000" pitchFamily="50" charset="0"/>
              </a:rPr>
              <a:t>Rășinile castabile au conținut de cenușă zero după ardere.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3">
            <a:extLst>
              <a:ext uri="{FF2B5EF4-FFF2-40B4-BE49-F238E27FC236}">
                <a16:creationId xmlns:a16="http://schemas.microsoft.com/office/drawing/2014/main" id="{95C12C43-9CBF-4B8F-901D-B87E7C8E1E69}"/>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7FBD6ED5-B80E-4DB4-B227-3E8551FC04CD}"/>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393019A0-52A3-4630-9514-DC17E26F82D3}"/>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29699" name="Picture 1">
            <a:extLst>
              <a:ext uri="{FF2B5EF4-FFF2-40B4-BE49-F238E27FC236}">
                <a16:creationId xmlns:a16="http://schemas.microsoft.com/office/drawing/2014/main" id="{A6B8CCEF-40DD-4051-80FB-8C48FB5E4C57}"/>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Forma 1">
            <a:extLst>
              <a:ext uri="{FF2B5EF4-FFF2-40B4-BE49-F238E27FC236}">
                <a16:creationId xmlns:a16="http://schemas.microsoft.com/office/drawing/2014/main" id="{72AE0B7F-0AE8-42BC-9BF0-FD7D43AA0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6">
            <a:extLst>
              <a:ext uri="{FF2B5EF4-FFF2-40B4-BE49-F238E27FC236}">
                <a16:creationId xmlns:a16="http://schemas.microsoft.com/office/drawing/2014/main" id="{EC807E0A-0F05-4C0A-8C2D-A35D7F3A31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1">
            <a:extLst>
              <a:ext uri="{FF2B5EF4-FFF2-40B4-BE49-F238E27FC236}">
                <a16:creationId xmlns:a16="http://schemas.microsoft.com/office/drawing/2014/main" id="{722C1FE9-A6EB-4E23-B7F4-EC0973BC79E6}"/>
              </a:ext>
            </a:extLst>
          </p:cNvPr>
          <p:cNvSpPr>
            <a:spLocks noChangeArrowheads="1"/>
          </p:cNvSpPr>
          <p:nvPr/>
        </p:nvSpPr>
        <p:spPr bwMode="auto">
          <a:xfrm>
            <a:off x="104775" y="1371600"/>
            <a:ext cx="89916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o-RO" sz="1200" b="1">
                <a:latin typeface="UT Sans" panose="00000500000000000000" pitchFamily="50" charset="0"/>
              </a:rPr>
              <a:t>Rășină standard</a:t>
            </a:r>
            <a:endParaRPr lang="en-US" altLang="ro-RO" sz="1200">
              <a:latin typeface="UT Sans" panose="00000500000000000000" pitchFamily="50" charset="0"/>
            </a:endParaRPr>
          </a:p>
          <a:p>
            <a:pPr algn="just"/>
            <a:r>
              <a:rPr lang="en-US" altLang="ro-RO" sz="1200">
                <a:latin typeface="UT Sans" panose="00000500000000000000" pitchFamily="50" charset="0"/>
              </a:rPr>
              <a:t>Printurile 3D din rășini standard au rigiditate mai mare și o rezoluție ridicată, cu un finisaj neted de turnare prin injecție. </a:t>
            </a:r>
          </a:p>
          <a:p>
            <a:pPr algn="just"/>
            <a:r>
              <a:rPr lang="en-US" altLang="ro-RO" sz="1200">
                <a:latin typeface="UT Sans" panose="00000500000000000000" pitchFamily="50" charset="0"/>
              </a:rPr>
              <a:t>De obicei, aceasta este cea mai ieftină rășină, făcându-l candidatul de top pentru prototipuri rapide.</a:t>
            </a:r>
          </a:p>
          <a:p>
            <a:pPr algn="just"/>
            <a:r>
              <a:rPr lang="en-US" altLang="ro-RO" sz="1200">
                <a:latin typeface="UT Sans" panose="00000500000000000000" pitchFamily="50" charset="0"/>
              </a:rPr>
              <a:t>De cele mai multe ori, culoarea rășinii îi afectează proprietățile. </a:t>
            </a:r>
          </a:p>
          <a:p>
            <a:pPr algn="just"/>
            <a:r>
              <a:rPr lang="en-US" altLang="ro-RO" sz="1200">
                <a:latin typeface="UT Sans" panose="00000500000000000000" pitchFamily="50" charset="0"/>
              </a:rPr>
              <a:t>De exemplu, rășina gri este mai potrivită pentru piesele cu detalii fine și rășină albă pentru părțile care necesită o suprafață foarte netedă.</a:t>
            </a:r>
          </a:p>
          <a:p>
            <a:pPr algn="just"/>
            <a:endParaRPr lang="en-US" altLang="ro-RO" sz="1200">
              <a:latin typeface="UT Sans" panose="00000500000000000000" pitchFamily="50" charset="0"/>
            </a:endParaRPr>
          </a:p>
          <a:p>
            <a:pPr algn="just"/>
            <a:r>
              <a:rPr lang="en-US" altLang="ro-RO" sz="1200" b="1">
                <a:latin typeface="UT Sans" panose="00000500000000000000" pitchFamily="50" charset="0"/>
              </a:rPr>
              <a:t>Rășină limpede</a:t>
            </a:r>
            <a:endParaRPr lang="en-US" altLang="ro-RO" sz="1200">
              <a:latin typeface="UT Sans" panose="00000500000000000000" pitchFamily="50" charset="0"/>
            </a:endParaRPr>
          </a:p>
          <a:p>
            <a:pPr algn="just"/>
            <a:r>
              <a:rPr lang="en-US" altLang="ro-RO" sz="1200">
                <a:latin typeface="UT Sans" panose="00000500000000000000" pitchFamily="50" charset="0"/>
              </a:rPr>
              <a:t>Rășina limpede are proprietăți mecanice similare rășinii standard, dar o diferență principală poate fi post-procesată pentru a obține o mai bună transparență optică.</a:t>
            </a:r>
          </a:p>
          <a:p>
            <a:pPr algn="just"/>
            <a:endParaRPr lang="en-US" altLang="ro-RO" sz="1200">
              <a:latin typeface="UT Sans" panose="00000500000000000000" pitchFamily="50" charset="0"/>
            </a:endParaRPr>
          </a:p>
          <a:p>
            <a:pPr algn="just"/>
            <a:r>
              <a:rPr lang="en-US" altLang="ro-RO" sz="1200" b="1">
                <a:latin typeface="UT Sans" panose="00000500000000000000" pitchFamily="50" charset="0"/>
              </a:rPr>
              <a:t>Rășină dură</a:t>
            </a:r>
            <a:endParaRPr lang="en-US" altLang="ro-RO" sz="1200">
              <a:latin typeface="UT Sans" panose="00000500000000000000" pitchFamily="50" charset="0"/>
            </a:endParaRPr>
          </a:p>
          <a:p>
            <a:pPr algn="just"/>
            <a:r>
              <a:rPr lang="en-US" altLang="ro-RO" sz="1200">
                <a:latin typeface="UT Sans" panose="00000500000000000000" pitchFamily="50" charset="0"/>
              </a:rPr>
              <a:t>Rășină dură a fost dezvoltată pentru aplicații care necesită materiale care ar putea rezista la niveluri ridicate de stres și rezistență. </a:t>
            </a:r>
          </a:p>
          <a:p>
            <a:pPr algn="just"/>
            <a:r>
              <a:rPr lang="en-US" altLang="ro-RO" sz="1200">
                <a:latin typeface="UT Sans" panose="00000500000000000000" pitchFamily="50" charset="0"/>
              </a:rPr>
              <a:t>Amprentele realizate cu această rășină vor avea ca rezultat piese robuste, rezistente la spargere și prototipuri funcționale.</a:t>
            </a:r>
          </a:p>
          <a:p>
            <a:pPr algn="just"/>
            <a:endParaRPr lang="en-US" altLang="ro-RO" sz="1200">
              <a:latin typeface="UT Sans" panose="00000500000000000000" pitchFamily="50" charset="0"/>
            </a:endParaRPr>
          </a:p>
          <a:p>
            <a:pPr algn="just"/>
            <a:r>
              <a:rPr lang="en-US" altLang="ro-RO" sz="1200" b="1">
                <a:latin typeface="UT Sans" panose="00000500000000000000" pitchFamily="50" charset="0"/>
              </a:rPr>
              <a:t>Rășină rezistentă la căldură</a:t>
            </a:r>
            <a:endParaRPr lang="en-US" altLang="ro-RO" sz="1200">
              <a:latin typeface="UT Sans" panose="00000500000000000000" pitchFamily="50" charset="0"/>
            </a:endParaRPr>
          </a:p>
          <a:p>
            <a:pPr algn="just"/>
            <a:r>
              <a:rPr lang="en-US" altLang="ro-RO" sz="1200">
                <a:latin typeface="UT Sans" panose="00000500000000000000" pitchFamily="50" charset="0"/>
              </a:rPr>
              <a:t>Rășinile rezistente la căldură au o temperatură de deformare între 200-300 °C și sunt adecvate pentru fabricarea de corpuri rezistente la căldură, prototipuri de matrițe, aer cald și echipamente de curgere a fluidelor, precum și pentru scule de turnare și termoformare.</a:t>
            </a:r>
          </a:p>
          <a:p>
            <a:pPr algn="just"/>
            <a:endParaRPr lang="en-US" altLang="ro-RO" sz="1200">
              <a:latin typeface="UT Sans" panose="00000500000000000000" pitchFamily="50" charset="0"/>
            </a:endParaRPr>
          </a:p>
          <a:p>
            <a:pPr algn="just"/>
            <a:r>
              <a:rPr lang="en-US" altLang="ro-RO" sz="1200" b="1">
                <a:latin typeface="UT Sans" panose="00000500000000000000" pitchFamily="50" charset="0"/>
              </a:rPr>
              <a:t>Rășină asemănătoare cauciucului (flexibilă)</a:t>
            </a:r>
            <a:endParaRPr lang="en-US" altLang="ro-RO" sz="1200">
              <a:latin typeface="UT Sans" panose="00000500000000000000" pitchFamily="50" charset="0"/>
            </a:endParaRPr>
          </a:p>
          <a:p>
            <a:pPr algn="just"/>
            <a:r>
              <a:rPr lang="en-US" altLang="ro-RO" sz="1200">
                <a:latin typeface="UT Sans" panose="00000500000000000000" pitchFamily="50" charset="0"/>
              </a:rPr>
              <a:t>Rășina flexibilă permite inginerilor să producă piese din cauciuc care sunt moi la atingere și au un modul de tracțiune scăzut și alungire ridicată la rupere. Este potrivit pentru obiecte care vor fi îndoite sau comprimate. </a:t>
            </a:r>
          </a:p>
          <a:p>
            <a:pPr algn="just"/>
            <a:r>
              <a:rPr lang="en-US" altLang="ro-RO" sz="1200">
                <a:latin typeface="UT Sans" panose="00000500000000000000" pitchFamily="50" charset="0"/>
              </a:rPr>
              <a:t>Rășina de cauciuc este excelentă pentru ambalare, timbre, prototipuri portabile, mânere și suporți de prindere.</a:t>
            </a:r>
          </a:p>
          <a:p>
            <a:pPr algn="just"/>
            <a:endParaRPr lang="en-US" altLang="ro-RO" sz="1200">
              <a:latin typeface="UT Sans" panose="00000500000000000000" pitchFamily="50" charset="0"/>
            </a:endParaRPr>
          </a:p>
          <a:p>
            <a:pPr algn="just"/>
            <a:r>
              <a:rPr lang="en-US" altLang="ro-RO" sz="1200" b="1">
                <a:latin typeface="UT Sans" panose="00000500000000000000" pitchFamily="50" charset="0"/>
              </a:rPr>
              <a:t>Rășină umplută ceramică (Rigid)</a:t>
            </a:r>
            <a:endParaRPr lang="en-US" altLang="ro-RO" sz="1200">
              <a:latin typeface="UT Sans" panose="00000500000000000000" pitchFamily="50" charset="0"/>
            </a:endParaRPr>
          </a:p>
          <a:p>
            <a:pPr algn="just"/>
            <a:r>
              <a:rPr lang="en-US" altLang="ro-RO" sz="1200">
                <a:latin typeface="UT Sans" panose="00000500000000000000" pitchFamily="50" charset="0"/>
              </a:rPr>
              <a:t>Rășinile rigide sunt întărite cu sticlă sau alte particule ceramice și au ca rezultat părți foarte dure și rigide, cu o suprafață foarte netedă. </a:t>
            </a:r>
          </a:p>
          <a:p>
            <a:pPr algn="just"/>
            <a:r>
              <a:rPr lang="en-US" altLang="ro-RO" sz="1200">
                <a:latin typeface="UT Sans" panose="00000500000000000000" pitchFamily="50" charset="0"/>
              </a:rPr>
              <a:t>Aceste rășini sunt, de asemenea, potrivite pentru piese cu pereți subțiri și caracteristici dimensionale mici (grosimea minimă recomandată a peretelui este de aproximativ 100 mm).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3">
            <a:extLst>
              <a:ext uri="{FF2B5EF4-FFF2-40B4-BE49-F238E27FC236}">
                <a16:creationId xmlns:a16="http://schemas.microsoft.com/office/drawing/2014/main" id="{B441457A-A72E-4C41-B268-36B002B1647A}"/>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72C5B0E3-3C7F-4A29-9D81-A8F3C7ABBC0E}"/>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FAE61E04-4087-4B1A-A297-616DA52AF9C3}"/>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30723" name="Picture 1">
            <a:extLst>
              <a:ext uri="{FF2B5EF4-FFF2-40B4-BE49-F238E27FC236}">
                <a16:creationId xmlns:a16="http://schemas.microsoft.com/office/drawing/2014/main" id="{6808B7F6-BF84-4D4A-B0CE-128CF1041939}"/>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Forma 1">
            <a:extLst>
              <a:ext uri="{FF2B5EF4-FFF2-40B4-BE49-F238E27FC236}">
                <a16:creationId xmlns:a16="http://schemas.microsoft.com/office/drawing/2014/main" id="{3A61F857-CE16-40E6-A376-36ED01715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6">
            <a:extLst>
              <a:ext uri="{FF2B5EF4-FFF2-40B4-BE49-F238E27FC236}">
                <a16:creationId xmlns:a16="http://schemas.microsoft.com/office/drawing/2014/main" id="{2FAF0BD9-A0B0-40A2-A2CC-9456BCEB5E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C1A30C7-EE24-44DF-9F82-636F469A7EF0}"/>
              </a:ext>
            </a:extLst>
          </p:cNvPr>
          <p:cNvSpPr txBox="1"/>
          <p:nvPr/>
        </p:nvSpPr>
        <p:spPr>
          <a:xfrm>
            <a:off x="152400" y="1236663"/>
            <a:ext cx="8523288" cy="954087"/>
          </a:xfrm>
          <a:prstGeom prst="rect">
            <a:avLst/>
          </a:prstGeom>
          <a:noFill/>
        </p:spPr>
        <p:txBody>
          <a:bodyPr>
            <a:spAutoFit/>
          </a:bodyPr>
          <a:lstStyle/>
          <a:p>
            <a:pPr algn="ctr">
              <a:defRPr/>
            </a:pPr>
            <a:r>
              <a:rPr lang="en-US" sz="2800" b="1" dirty="0" err="1">
                <a:latin typeface="UT Sans" pitchFamily="50" charset="0"/>
                <a:cs typeface="Arial" charset="0"/>
              </a:rPr>
              <a:t>Modulul</a:t>
            </a:r>
            <a:r>
              <a:rPr lang="en-US" sz="2800" b="1" dirty="0">
                <a:latin typeface="UT Sans" pitchFamily="50" charset="0"/>
                <a:cs typeface="Arial" charset="0"/>
              </a:rPr>
              <a:t> 5</a:t>
            </a:r>
          </a:p>
          <a:p>
            <a:pPr algn="ctr">
              <a:defRPr/>
            </a:pPr>
            <a:r>
              <a:rPr lang="en-US" sz="2800" b="1" dirty="0" err="1">
                <a:latin typeface="UT Sans" pitchFamily="50" charset="0"/>
                <a:cs typeface="Arial" charset="0"/>
              </a:rPr>
              <a:t>Documente</a:t>
            </a:r>
            <a:r>
              <a:rPr lang="en-US" sz="2800" b="1" dirty="0">
                <a:latin typeface="UT Sans" pitchFamily="50" charset="0"/>
                <a:cs typeface="Arial" charset="0"/>
              </a:rPr>
              <a:t> de </a:t>
            </a:r>
            <a:r>
              <a:rPr lang="en-US" sz="2800" b="1" dirty="0" err="1">
                <a:latin typeface="UT Sans" pitchFamily="50" charset="0"/>
                <a:cs typeface="Arial" charset="0"/>
              </a:rPr>
              <a:t>instruire</a:t>
            </a:r>
            <a:r>
              <a:rPr lang="en-US" sz="2800" b="1" dirty="0">
                <a:latin typeface="UT Sans" pitchFamily="50" charset="0"/>
                <a:cs typeface="Arial" charset="0"/>
              </a:rPr>
              <a:t> (</a:t>
            </a:r>
            <a:r>
              <a:rPr lang="en-US" sz="2800" b="1" dirty="0" err="1">
                <a:latin typeface="UT Sans" pitchFamily="50" charset="0"/>
                <a:cs typeface="Arial" charset="0"/>
              </a:rPr>
              <a:t>P</a:t>
            </a:r>
            <a:r>
              <a:rPr lang="en-US" sz="2800" b="1" cap="all" dirty="0" err="1">
                <a:latin typeface="UT Sans" pitchFamily="50" charset="0"/>
                <a:cs typeface="Arial" charset="0"/>
              </a:rPr>
              <a:t>bl</a:t>
            </a:r>
            <a:r>
              <a:rPr lang="en-US" sz="2800" b="1" dirty="0">
                <a:latin typeface="UT Sans" pitchFamily="50" charset="0"/>
                <a:cs typeface="Arial" charset="0"/>
              </a:rPr>
              <a:t>) </a:t>
            </a:r>
          </a:p>
        </p:txBody>
      </p:sp>
      <p:sp>
        <p:nvSpPr>
          <p:cNvPr id="30727" name="Rectangle 1">
            <a:extLst>
              <a:ext uri="{FF2B5EF4-FFF2-40B4-BE49-F238E27FC236}">
                <a16:creationId xmlns:a16="http://schemas.microsoft.com/office/drawing/2014/main" id="{84378FB9-2F39-4405-A4E9-9C3041A05F8F}"/>
              </a:ext>
            </a:extLst>
          </p:cNvPr>
          <p:cNvSpPr>
            <a:spLocks noChangeArrowheads="1"/>
          </p:cNvSpPr>
          <p:nvPr/>
        </p:nvSpPr>
        <p:spPr bwMode="auto">
          <a:xfrm>
            <a:off x="-87313" y="2209800"/>
            <a:ext cx="8763001"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o-RO" sz="700">
                <a:latin typeface="UT Sans" panose="00000500000000000000" pitchFamily="50" charset="0"/>
              </a:rPr>
              <a:t>Problemă definition_1.pdf. Fișa de lucru a studenților logo.stl</a:t>
            </a:r>
          </a:p>
          <a:p>
            <a:pPr algn="ctr"/>
            <a:r>
              <a:rPr lang="en-US" altLang="ro-RO" sz="700">
                <a:latin typeface="UT Sans" panose="00000500000000000000" pitchFamily="50" charset="0"/>
              </a:rPr>
              <a:t>Problemă definition_2.pdf. Fișa de lucru a studenților Nefertitti.stl</a:t>
            </a:r>
          </a:p>
          <a:p>
            <a:pPr algn="ctr"/>
            <a:r>
              <a:rPr lang="en-US" altLang="ro-RO" sz="700">
                <a:latin typeface="UT Sans" panose="00000500000000000000" pitchFamily="50" charset="0"/>
              </a:rPr>
              <a:t>Problemă definition_2 – ajutor.pdf</a:t>
            </a:r>
          </a:p>
          <a:p>
            <a:pPr algn="ctr"/>
            <a:r>
              <a:rPr lang="en-US" altLang="ro-RO" sz="700">
                <a:latin typeface="UT Sans" panose="00000500000000000000" pitchFamily="50" charset="0"/>
              </a:rPr>
              <a:t>Problemă definition_3.pdf. Fișa de lucru a studenților Vase.stl</a:t>
            </a:r>
          </a:p>
          <a:p>
            <a:pPr algn="ctr"/>
            <a:r>
              <a:rPr lang="en-US" altLang="ro-RO" sz="700">
                <a:latin typeface="UT Sans" panose="00000500000000000000" pitchFamily="50" charset="0"/>
              </a:rPr>
              <a:t>Problemă definition_4.pdf. Foaie de lucru student copacfog.stl</a:t>
            </a:r>
          </a:p>
          <a:p>
            <a:pPr algn="ctr"/>
            <a:r>
              <a:rPr lang="en-US" altLang="ro-RO" sz="700">
                <a:latin typeface="UT Sans" panose="00000500000000000000" pitchFamily="50" charset="0"/>
              </a:rPr>
              <a:t>Problemă definition_5.pdf. Fișa de lucru a studenților Spinner.stl</a:t>
            </a:r>
          </a:p>
          <a:p>
            <a:pPr algn="ctr"/>
            <a:r>
              <a:rPr lang="en-US" altLang="ro-RO" sz="700">
                <a:latin typeface="UT Sans" panose="00000500000000000000" pitchFamily="50" charset="0"/>
              </a:rPr>
              <a:t>Problemă definition_6.pdf. Student foaie de lucru amice.stl</a:t>
            </a:r>
          </a:p>
          <a:p>
            <a:pPr algn="ctr"/>
            <a:r>
              <a:rPr lang="en-US" altLang="ro-RO" sz="700">
                <a:latin typeface="UT Sans" panose="00000500000000000000" pitchFamily="50" charset="0"/>
              </a:rPr>
              <a:t>Problemă definition_7.pdf. Fișa de lucru a studenților santi.stl</a:t>
            </a:r>
          </a:p>
          <a:p>
            <a:pPr algn="ctr"/>
            <a:r>
              <a:rPr lang="en-US" altLang="ro-RO" sz="700">
                <a:latin typeface="UT Sans" panose="00000500000000000000" pitchFamily="50" charset="0"/>
              </a:rPr>
              <a:t>Problemă definition_8.pdf. Fișa de lucru a studenților Yoda.stl</a:t>
            </a:r>
          </a:p>
          <a:p>
            <a:pPr algn="ctr"/>
            <a:r>
              <a:rPr lang="en-US" altLang="ro-RO" sz="700">
                <a:latin typeface="UT Sans" panose="00000500000000000000" pitchFamily="50" charset="0"/>
              </a:rPr>
              <a:t>Problema definition_8 – ajutor.pdf</a:t>
            </a:r>
          </a:p>
          <a:p>
            <a:pPr algn="ctr"/>
            <a:r>
              <a:rPr lang="en-US" altLang="ro-RO" sz="700">
                <a:latin typeface="UT Sans" panose="00000500000000000000" pitchFamily="50" charset="0"/>
              </a:rPr>
              <a:t>Problemă definition_9.pdf. Fișa de lucru a studenților pingu80.stl</a:t>
            </a:r>
          </a:p>
          <a:p>
            <a:pPr algn="ctr"/>
            <a:r>
              <a:rPr lang="en-US" altLang="ro-RO" sz="700">
                <a:latin typeface="UT Sans" panose="00000500000000000000" pitchFamily="50" charset="0"/>
              </a:rPr>
              <a:t>Problemă definition_10.pdf. Fișa de lucru a studenților Sw_ship.stl</a:t>
            </a:r>
          </a:p>
          <a:p>
            <a:pPr algn="ctr"/>
            <a:r>
              <a:rPr lang="en-US" altLang="ro-RO" sz="700">
                <a:latin typeface="UT Sans" panose="00000500000000000000" pitchFamily="50" charset="0"/>
              </a:rPr>
              <a:t>Definirea problemei_11.pdf. Student foaie de lucru nutcracker.stl</a:t>
            </a:r>
          </a:p>
          <a:p>
            <a:pPr algn="ctr"/>
            <a:r>
              <a:rPr lang="en-US" altLang="ro-RO" sz="700">
                <a:latin typeface="UT Sans" panose="00000500000000000000" pitchFamily="50" charset="0"/>
              </a:rPr>
              <a:t>Definirea problemei_12.pdf. Fișa de lucru a studenților Scull_geant.stl</a:t>
            </a:r>
          </a:p>
          <a:p>
            <a:pPr algn="ctr"/>
            <a:r>
              <a:rPr lang="en-US" altLang="ro-RO" sz="700">
                <a:latin typeface="UT Sans" panose="00000500000000000000" pitchFamily="50" charset="0"/>
              </a:rPr>
              <a:t>Problemă definition_12 – ajutor.pdf</a:t>
            </a:r>
          </a:p>
          <a:p>
            <a:pPr algn="ctr"/>
            <a:r>
              <a:rPr lang="en-US" altLang="ro-RO" sz="700">
                <a:latin typeface="UT Sans" panose="00000500000000000000" pitchFamily="50" charset="0"/>
              </a:rPr>
              <a:t>Definirea problemei_13.pdf. Foaie de lucru student squizzer.stl</a:t>
            </a:r>
          </a:p>
          <a:p>
            <a:pPr algn="ctr"/>
            <a:r>
              <a:rPr lang="en-US" altLang="ro-RO" sz="700">
                <a:latin typeface="UT Sans" panose="00000500000000000000" pitchFamily="50" charset="0"/>
              </a:rPr>
              <a:t>Definirea problemei_14.pdf. Fișa de lucru a studenților șah_horse.stl</a:t>
            </a:r>
          </a:p>
          <a:p>
            <a:pPr algn="ctr"/>
            <a:r>
              <a:rPr lang="en-US" altLang="ro-RO" sz="700">
                <a:latin typeface="UT Sans" panose="00000500000000000000" pitchFamily="50" charset="0"/>
              </a:rPr>
              <a:t>Definirea problemei_15.pdf. Fișa de lucru a studenților Albert_Einstein.stl</a:t>
            </a:r>
          </a:p>
          <a:p>
            <a:pPr algn="ctr"/>
            <a:r>
              <a:rPr lang="en-US" altLang="ro-RO" sz="700">
                <a:latin typeface="UT Sans" panose="00000500000000000000" pitchFamily="50" charset="0"/>
              </a:rPr>
              <a:t>Problema definition_15 – ajutor.pdf</a:t>
            </a:r>
          </a:p>
          <a:p>
            <a:pPr algn="ctr"/>
            <a:r>
              <a:rPr lang="en-US" altLang="ro-RO" sz="700">
                <a:latin typeface="UT Sans" panose="00000500000000000000" pitchFamily="50" charset="0"/>
              </a:rPr>
              <a:t>Problemă definition_16.pdf. Foaie de lucru student Castle.stl</a:t>
            </a:r>
          </a:p>
          <a:p>
            <a:pPr algn="ctr"/>
            <a:r>
              <a:rPr lang="en-US" altLang="ro-RO" sz="700">
                <a:latin typeface="UT Sans" panose="00000500000000000000" pitchFamily="50" charset="0"/>
              </a:rPr>
              <a:t>Problemă definition_17.pdf. Fișa de lucru a studenților Base_movil.stl</a:t>
            </a:r>
          </a:p>
          <a:p>
            <a:pPr algn="ctr"/>
            <a:r>
              <a:rPr lang="en-US" altLang="ro-RO" sz="700">
                <a:latin typeface="UT Sans" panose="00000500000000000000" pitchFamily="50" charset="0"/>
              </a:rPr>
              <a:t>Problemă definition_18.pdf. Fișa de lucru a studenților Fish_fossilz.stl</a:t>
            </a:r>
          </a:p>
          <a:p>
            <a:pPr algn="ctr"/>
            <a:r>
              <a:rPr lang="en-US" altLang="ro-RO" sz="700">
                <a:latin typeface="UT Sans" panose="00000500000000000000" pitchFamily="50" charset="0"/>
              </a:rPr>
              <a:t>Problemă definition_19.pdf. Munca studenților maxillary.stl</a:t>
            </a:r>
          </a:p>
          <a:p>
            <a:pPr algn="ctr"/>
            <a:r>
              <a:rPr lang="en-US" altLang="ro-RO" sz="700">
                <a:latin typeface="UT Sans" panose="00000500000000000000" pitchFamily="50" charset="0"/>
              </a:rPr>
              <a:t>Problemă definition_20.pdf. Student de lucru micro catapult.stl</a:t>
            </a:r>
          </a:p>
          <a:p>
            <a:pPr algn="ctr"/>
            <a:r>
              <a:rPr lang="en-US" altLang="ro-RO" sz="700">
                <a:latin typeface="UT Sans" panose="00000500000000000000" pitchFamily="50" charset="0"/>
              </a:rPr>
              <a:t>Problema definition_20 – ajutor.pdf</a:t>
            </a:r>
          </a:p>
          <a:p>
            <a:pPr algn="ctr"/>
            <a:r>
              <a:rPr lang="en-US" altLang="ro-RO" sz="700">
                <a:latin typeface="UT Sans" panose="00000500000000000000" pitchFamily="50" charset="0"/>
              </a:rPr>
              <a:t>Definirea problemei_21.pdf. Student de lucru anatomical_heart.stl</a:t>
            </a:r>
          </a:p>
          <a:p>
            <a:pPr algn="ctr"/>
            <a:r>
              <a:rPr lang="en-US" altLang="ro-RO" sz="700">
                <a:latin typeface="UT Sans" panose="00000500000000000000" pitchFamily="50" charset="0"/>
              </a:rPr>
              <a:t>Problemă definition_22.pdf. Bijuterii de lucru pentru studenți_Tree.stl</a:t>
            </a:r>
          </a:p>
          <a:p>
            <a:pPr algn="ctr"/>
            <a:r>
              <a:rPr lang="en-US" altLang="ro-RO" sz="700">
                <a:latin typeface="UT Sans" panose="00000500000000000000" pitchFamily="50" charset="0"/>
              </a:rPr>
              <a:t>Definirea problemei_23.pdf. Student de lucru Knot_Vortex.stl</a:t>
            </a:r>
          </a:p>
          <a:p>
            <a:pPr algn="ctr"/>
            <a:r>
              <a:rPr lang="en-US" altLang="ro-RO" sz="700">
                <a:latin typeface="UT Sans" panose="00000500000000000000" pitchFamily="50" charset="0"/>
              </a:rPr>
              <a:t>Definirea problemei_23 – ajutor.pdf</a:t>
            </a:r>
          </a:p>
          <a:p>
            <a:pPr algn="ctr"/>
            <a:r>
              <a:rPr lang="en-US" altLang="ro-RO" sz="700">
                <a:latin typeface="UT Sans" panose="00000500000000000000" pitchFamily="50" charset="0"/>
              </a:rPr>
              <a:t>Problemă definition_24.pdf. Student de lucru lichidare masina cadou card.stl</a:t>
            </a:r>
          </a:p>
          <a:p>
            <a:pPr algn="ctr"/>
            <a:r>
              <a:rPr lang="en-US" altLang="ro-RO" sz="700">
                <a:latin typeface="UT Sans" panose="00000500000000000000" pitchFamily="50" charset="0"/>
              </a:rPr>
              <a:t>Problemă definition_24 – ajutor.pdf</a:t>
            </a:r>
          </a:p>
          <a:p>
            <a:pPr algn="ctr"/>
            <a:r>
              <a:rPr lang="en-US" altLang="ro-RO" sz="700">
                <a:latin typeface="UT Sans" panose="00000500000000000000" pitchFamily="50" charset="0"/>
              </a:rPr>
              <a:t>Problemă definition_25.pdf. Student de lucru dvorak.stl</a:t>
            </a:r>
          </a:p>
          <a:p>
            <a:pPr algn="ctr"/>
            <a:r>
              <a:rPr lang="en-US" altLang="ro-RO" sz="700">
                <a:latin typeface="UT Sans" panose="00000500000000000000" pitchFamily="50" charset="0"/>
              </a:rPr>
              <a:t>Problemă definition_26.pdf. Student de lucru adalinda.stl</a:t>
            </a:r>
          </a:p>
          <a:p>
            <a:pPr algn="ctr"/>
            <a:r>
              <a:rPr lang="en-US" altLang="ro-RO" sz="700">
                <a:latin typeface="UT Sans" panose="00000500000000000000" pitchFamily="50" charset="0"/>
              </a:rPr>
              <a:t>Definirea problemei_27.pdf. Munca studenților Mega_MewTwo_Y.stl</a:t>
            </a:r>
          </a:p>
          <a:p>
            <a:pPr algn="ctr"/>
            <a:r>
              <a:rPr lang="en-US" altLang="ro-RO" sz="700">
                <a:latin typeface="UT Sans" panose="00000500000000000000" pitchFamily="50" charset="0"/>
              </a:rPr>
              <a:t>Problemă definition_28.pdf. Munca studenților mega_MewTwo_Y_supports.stl</a:t>
            </a:r>
          </a:p>
          <a:p>
            <a:pPr algn="ctr"/>
            <a:r>
              <a:rPr lang="en-US" altLang="ro-RO" sz="700">
                <a:latin typeface="UT Sans" panose="00000500000000000000" pitchFamily="50" charset="0"/>
              </a:rPr>
              <a:t>Problemă definition_29.pdf. Munca studenților Mega_MewTwo_X.stl</a:t>
            </a:r>
          </a:p>
          <a:p>
            <a:pPr algn="ctr"/>
            <a:r>
              <a:rPr lang="en-US" altLang="ro-RO" sz="700">
                <a:latin typeface="UT Sans" panose="00000500000000000000" pitchFamily="50" charset="0"/>
              </a:rPr>
              <a:t>Problemă definition_30.pdf. Mega_MewTwo_X_supports.stl</a:t>
            </a:r>
          </a:p>
          <a:p>
            <a:pPr algn="ctr"/>
            <a:r>
              <a:rPr lang="en-US" altLang="ro-RO" sz="700">
                <a:latin typeface="UT Sans" panose="00000500000000000000" pitchFamily="50" charset="0"/>
              </a:rPr>
              <a:t>Problemă definition_31.pdf. Tracțiune de lucru pentru studenți_Engine.stl</a:t>
            </a:r>
          </a:p>
          <a:p>
            <a:pPr algn="ctr"/>
            <a:r>
              <a:rPr lang="en-US" altLang="ro-RO" sz="700">
                <a:latin typeface="UT Sans" panose="00000500000000000000" pitchFamily="50" charset="0"/>
              </a:rPr>
              <a:t>Problemă definition_32.pdf. Comoara de lucru a studenților_Chest_Remix.stl</a:t>
            </a:r>
          </a:p>
          <a:p>
            <a:pPr algn="ctr"/>
            <a:r>
              <a:rPr lang="en-US" altLang="ro-RO" sz="700">
                <a:latin typeface="UT Sans" panose="00000500000000000000" pitchFamily="50" charset="0"/>
              </a:rPr>
              <a:t>Problemă definition_33.pdf. Calibrarea muncii studenților xyz skills_inno3d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3">
            <a:extLst>
              <a:ext uri="{FF2B5EF4-FFF2-40B4-BE49-F238E27FC236}">
                <a16:creationId xmlns:a16="http://schemas.microsoft.com/office/drawing/2014/main" id="{4C001A10-8CE1-4CAA-9689-90628D2506D5}"/>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94B7E7AE-D7DE-473D-A9CB-3D0806760F40}"/>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2D773585-A7EE-443D-95EB-992133556C62}"/>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31747" name="Picture 1">
            <a:extLst>
              <a:ext uri="{FF2B5EF4-FFF2-40B4-BE49-F238E27FC236}">
                <a16:creationId xmlns:a16="http://schemas.microsoft.com/office/drawing/2014/main" id="{43A1ACD6-2BDE-4A60-8966-8588B62619E6}"/>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Forma 1">
            <a:extLst>
              <a:ext uri="{FF2B5EF4-FFF2-40B4-BE49-F238E27FC236}">
                <a16:creationId xmlns:a16="http://schemas.microsoft.com/office/drawing/2014/main" id="{99D086B0-8D22-4D1E-BE01-A74EE7732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6">
            <a:extLst>
              <a:ext uri="{FF2B5EF4-FFF2-40B4-BE49-F238E27FC236}">
                <a16:creationId xmlns:a16="http://schemas.microsoft.com/office/drawing/2014/main" id="{81992C31-E67F-47C5-A631-88825BB44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1">
            <a:extLst>
              <a:ext uri="{FF2B5EF4-FFF2-40B4-BE49-F238E27FC236}">
                <a16:creationId xmlns:a16="http://schemas.microsoft.com/office/drawing/2014/main" id="{E787B029-2BD5-4B6F-BF2B-EC65B2F8AC6B}"/>
              </a:ext>
            </a:extLst>
          </p:cNvPr>
          <p:cNvSpPr>
            <a:spLocks noChangeArrowheads="1"/>
          </p:cNvSpPr>
          <p:nvPr/>
        </p:nvSpPr>
        <p:spPr bwMode="auto">
          <a:xfrm>
            <a:off x="0" y="990600"/>
            <a:ext cx="9067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o-RO" sz="1600" b="1"/>
              <a:t>Obiective:</a:t>
            </a:r>
          </a:p>
          <a:p>
            <a:pPr algn="just"/>
            <a:r>
              <a:rPr lang="vi-VN" altLang="ro-RO" sz="1600"/>
              <a:t>Explicați cum să selectați materialele de imprimare 3D și cum să orientați piesa. </a:t>
            </a:r>
            <a:endParaRPr lang="en-US" altLang="ro-RO" sz="1600"/>
          </a:p>
          <a:p>
            <a:pPr algn="just"/>
            <a:r>
              <a:rPr lang="vi-VN" altLang="ro-RO" sz="1600"/>
              <a:t>A se clarifica,</a:t>
            </a:r>
            <a:r>
              <a:rPr lang="en-US" altLang="ro-RO" sz="1600"/>
              <a:t> </a:t>
            </a:r>
            <a:r>
              <a:rPr lang="vi-VN" altLang="ro-RO" sz="1600"/>
              <a:t>dacă este necesar, pentru a scala piesa. </a:t>
            </a:r>
            <a:endParaRPr lang="en-US" altLang="ro-RO" sz="1600"/>
          </a:p>
          <a:p>
            <a:pPr algn="just"/>
            <a:r>
              <a:rPr lang="vi-VN" altLang="ro-RO" sz="1600"/>
              <a:t>Descrieți modul de selectare a preciziei piesei și modul</a:t>
            </a:r>
            <a:r>
              <a:rPr lang="en-US" altLang="ro-RO" sz="1600"/>
              <a:t> de utilizare a software-ului de feliere (PrusaSlicer) pentru a scala, mutați partea.</a:t>
            </a:r>
          </a:p>
          <a:p>
            <a:pPr algn="just"/>
            <a:r>
              <a:rPr lang="en-US" altLang="ro-RO" sz="1600" b="1"/>
              <a:t>Definirea problemei:</a:t>
            </a:r>
          </a:p>
          <a:p>
            <a:pPr algn="just"/>
            <a:r>
              <a:rPr lang="it-IT" altLang="ro-RO" sz="1600"/>
              <a:t>Unii oameni ne întreabă despre următoarea parte de imprimare 3D. Specificația materialului va </a:t>
            </a:r>
            <a:r>
              <a:rPr lang="fr-FR" altLang="ro-RO" sz="1600"/>
              <a:t>fi PLA. În plus, cererea de calitate este de 0,15 mm.</a:t>
            </a:r>
            <a:endParaRPr lang="en-US" altLang="ro-RO" sz="1600"/>
          </a:p>
        </p:txBody>
      </p:sp>
      <p:pic>
        <p:nvPicPr>
          <p:cNvPr id="31751" name="Picture 1">
            <a:extLst>
              <a:ext uri="{FF2B5EF4-FFF2-40B4-BE49-F238E27FC236}">
                <a16:creationId xmlns:a16="http://schemas.microsoft.com/office/drawing/2014/main" id="{E6022625-891A-4CF0-8036-490B148070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052763"/>
            <a:ext cx="3751263"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Rectangle 2">
            <a:extLst>
              <a:ext uri="{FF2B5EF4-FFF2-40B4-BE49-F238E27FC236}">
                <a16:creationId xmlns:a16="http://schemas.microsoft.com/office/drawing/2014/main" id="{6FD0AF5D-D2C0-464E-903B-FDA0A20AE442}"/>
              </a:ext>
            </a:extLst>
          </p:cNvPr>
          <p:cNvSpPr>
            <a:spLocks noChangeArrowheads="1"/>
          </p:cNvSpPr>
          <p:nvPr/>
        </p:nvSpPr>
        <p:spPr bwMode="auto">
          <a:xfrm>
            <a:off x="4524375" y="3230563"/>
            <a:ext cx="46101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ro-RO" sz="1400"/>
              <a:t>Descărcați fișierul la: </a:t>
            </a:r>
            <a:r>
              <a:rPr lang="it-IT" altLang="ro-RO" sz="1400">
                <a:hlinkClick r:id="rId6"/>
              </a:rPr>
              <a:t>http://personales.upv.es/sferrand/Nefertitti.stl</a:t>
            </a:r>
            <a:r>
              <a:rPr lang="it-IT" altLang="ro-RO" sz="1400"/>
              <a:t> </a:t>
            </a:r>
          </a:p>
          <a:p>
            <a:endParaRPr lang="en-US" altLang="ro-RO" sz="1400" b="1"/>
          </a:p>
          <a:p>
            <a:r>
              <a:rPr lang="vi-VN" altLang="ro-RO" sz="1400" b="1"/>
              <a:t>Întrebări care trebuie soluționate:</a:t>
            </a:r>
          </a:p>
          <a:p>
            <a:r>
              <a:rPr lang="vi-VN" altLang="ro-RO" sz="1400"/>
              <a:t>1. Cum să orientezi rolul?</a:t>
            </a:r>
          </a:p>
          <a:p>
            <a:r>
              <a:rPr lang="vi-VN" altLang="ro-RO" sz="1400"/>
              <a:t>2. Este necesar suporturi de utilizare?. Studiați o parte diferită față de orientări</a:t>
            </a:r>
          </a:p>
          <a:p>
            <a:r>
              <a:rPr lang="en-US" altLang="ro-RO" sz="1400"/>
              <a:t>3. Care este timpul de imprimare?</a:t>
            </a:r>
          </a:p>
          <a:p>
            <a:r>
              <a:rPr lang="it-IT" altLang="ro-RO" sz="1400"/>
              <a:t>4. Cum scade timpul de imprimare la 2,5 ore?</a:t>
            </a:r>
          </a:p>
          <a:p>
            <a:r>
              <a:rPr lang="it-IT" altLang="ro-RO" sz="1400"/>
              <a:t>5. Cum generezi codul g?</a:t>
            </a:r>
            <a:endParaRPr lang="en-US" altLang="ro-RO" sz="1400"/>
          </a:p>
        </p:txBody>
      </p:sp>
      <p:sp>
        <p:nvSpPr>
          <p:cNvPr id="8" name="Rectangle 7">
            <a:extLst>
              <a:ext uri="{FF2B5EF4-FFF2-40B4-BE49-F238E27FC236}">
                <a16:creationId xmlns:a16="http://schemas.microsoft.com/office/drawing/2014/main" id="{3B981EB0-4E37-43BD-A04C-0CA25C74562C}"/>
              </a:ext>
            </a:extLst>
          </p:cNvPr>
          <p:cNvSpPr/>
          <p:nvPr/>
        </p:nvSpPr>
        <p:spPr>
          <a:xfrm>
            <a:off x="3370263" y="5930900"/>
            <a:ext cx="5791200" cy="901700"/>
          </a:xfrm>
          <a:prstGeom prst="rect">
            <a:avLst/>
          </a:prstGeom>
        </p:spPr>
        <p:txBody>
          <a:bodyPr>
            <a:spAutoFit/>
          </a:bodyPr>
          <a:lstStyle/>
          <a:p>
            <a:pPr>
              <a:defRPr/>
            </a:pPr>
            <a:r>
              <a:rPr lang="en-US" sz="1050" b="1" dirty="0" err="1">
                <a:latin typeface="UT Sans" pitchFamily="50" charset="0"/>
                <a:cs typeface="Arial" charset="0"/>
              </a:rPr>
              <a:t>Referințe</a:t>
            </a:r>
            <a:r>
              <a:rPr lang="en-US" sz="1050" dirty="0">
                <a:latin typeface="UT Sans" pitchFamily="50" charset="0"/>
                <a:cs typeface="Arial" charset="0"/>
              </a:rPr>
              <a:t>:</a:t>
            </a:r>
          </a:p>
          <a:p>
            <a:pPr>
              <a:defRPr/>
            </a:pPr>
            <a:r>
              <a:rPr lang="en-US" sz="1050" dirty="0">
                <a:latin typeface="UT Sans" pitchFamily="50" charset="0"/>
                <a:cs typeface="Arial" charset="0"/>
                <a:hlinkClick r:id="rId7"/>
              </a:rPr>
              <a:t>https://manual.prusa3d.eom/c/English </a:t>
            </a:r>
            <a:r>
              <a:rPr lang="en-US" sz="1050" dirty="0" err="1">
                <a:latin typeface="UT Sans" pitchFamily="50" charset="0"/>
                <a:cs typeface="Arial" charset="0"/>
                <a:hlinkClick r:id="rId7"/>
              </a:rPr>
              <a:t>manuale</a:t>
            </a:r>
            <a:endParaRPr lang="en-US" sz="1050" dirty="0">
              <a:latin typeface="UT Sans" pitchFamily="50" charset="0"/>
              <a:cs typeface="Arial" charset="0"/>
            </a:endParaRPr>
          </a:p>
          <a:p>
            <a:pPr>
              <a:defRPr/>
            </a:pPr>
            <a:r>
              <a:rPr lang="en-US" sz="1050" dirty="0">
                <a:latin typeface="UT Sans" pitchFamily="50" charset="0"/>
                <a:cs typeface="Arial" charset="0"/>
                <a:hlinkClick r:id="rId8"/>
              </a:rPr>
              <a:t>https://www.thingiverse.eom/thing:1376105</a:t>
            </a:r>
            <a:endParaRPr lang="en-US" sz="1050" dirty="0">
              <a:latin typeface="UT Sans" pitchFamily="50" charset="0"/>
              <a:cs typeface="Arial" charset="0"/>
            </a:endParaRPr>
          </a:p>
          <a:p>
            <a:pPr>
              <a:defRPr/>
            </a:pPr>
            <a:r>
              <a:rPr lang="en-US" sz="1050" dirty="0">
                <a:latin typeface="UT Sans" pitchFamily="50" charset="0"/>
                <a:cs typeface="Arial" charset="0"/>
                <a:hlinkClick r:id="rId9"/>
              </a:rPr>
              <a:t>https://www.prusaprinters.org/prints/3112ff </a:t>
            </a:r>
            <a:r>
              <a:rPr lang="en-US" sz="1050" dirty="0" err="1">
                <a:latin typeface="UT Sans" pitchFamily="50" charset="0"/>
                <a:cs typeface="Arial" charset="0"/>
                <a:hlinkClick r:id="rId9"/>
              </a:rPr>
              <a:t>ga</a:t>
            </a:r>
            <a:r>
              <a:rPr lang="en-US" sz="1050" dirty="0">
                <a:latin typeface="UT Sans" pitchFamily="50" charset="0"/>
                <a:cs typeface="Arial" charset="0"/>
                <a:hlinkClick r:id="rId9"/>
              </a:rPr>
              <a:t>=2.50931626.2065968544.1609843932—</a:t>
            </a:r>
            <a:endParaRPr lang="en-US" sz="1050" dirty="0">
              <a:latin typeface="UT Sans" pitchFamily="50" charset="0"/>
              <a:cs typeface="Arial" charset="0"/>
            </a:endParaRPr>
          </a:p>
          <a:p>
            <a:pPr>
              <a:defRPr/>
            </a:pPr>
            <a:r>
              <a:rPr lang="en-US" sz="1050" dirty="0">
                <a:latin typeface="UT Sans" pitchFamily="50" charset="0"/>
                <a:cs typeface="Arial" charset="0"/>
                <a:hlinkClick r:id="rId9"/>
              </a:rPr>
              <a:t>42545626.1609843932</a:t>
            </a:r>
            <a:endParaRPr lang="en-US" sz="1050" dirty="0">
              <a:latin typeface="UT Sans" pitchFamily="50" charset="0"/>
              <a:cs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3">
            <a:extLst>
              <a:ext uri="{FF2B5EF4-FFF2-40B4-BE49-F238E27FC236}">
                <a16:creationId xmlns:a16="http://schemas.microsoft.com/office/drawing/2014/main" id="{93AFD6FA-1821-4E61-8CE7-0A03CD51DF5C}"/>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26B649CD-0741-4DC6-A357-9E50845321E6}"/>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C071AAF0-83FD-41BD-8B03-E6D461A4ECD5}"/>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5123" name="Picture 1">
            <a:extLst>
              <a:ext uri="{FF2B5EF4-FFF2-40B4-BE49-F238E27FC236}">
                <a16:creationId xmlns:a16="http://schemas.microsoft.com/office/drawing/2014/main" id="{4B9C8077-A2EC-417F-BBA4-CC3265449E6F}"/>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Forma 1">
            <a:extLst>
              <a:ext uri="{FF2B5EF4-FFF2-40B4-BE49-F238E27FC236}">
                <a16:creationId xmlns:a16="http://schemas.microsoft.com/office/drawing/2014/main" id="{D8777754-539E-455E-8F50-97A3371FD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6">
            <a:extLst>
              <a:ext uri="{FF2B5EF4-FFF2-40B4-BE49-F238E27FC236}">
                <a16:creationId xmlns:a16="http://schemas.microsoft.com/office/drawing/2014/main" id="{CA604290-106E-4521-92FE-7F13D8195D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1">
            <a:extLst>
              <a:ext uri="{FF2B5EF4-FFF2-40B4-BE49-F238E27FC236}">
                <a16:creationId xmlns:a16="http://schemas.microsoft.com/office/drawing/2014/main" id="{2C6828C3-C7D5-4748-A197-C0ABEFE813DC}"/>
              </a:ext>
            </a:extLst>
          </p:cNvPr>
          <p:cNvSpPr>
            <a:spLocks noChangeArrowheads="1"/>
          </p:cNvSpPr>
          <p:nvPr/>
        </p:nvSpPr>
        <p:spPr bwMode="auto">
          <a:xfrm>
            <a:off x="74613" y="1365250"/>
            <a:ext cx="88392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o-RO" sz="1600">
                <a:latin typeface="UT Sans" panose="00000500000000000000" pitchFamily="50" charset="0"/>
              </a:rPr>
              <a:t>Implicarea imprimării 3D în educație și formare crește rapid. </a:t>
            </a:r>
          </a:p>
          <a:p>
            <a:pPr algn="just"/>
            <a:endParaRPr lang="en-US" altLang="ro-RO" sz="1600">
              <a:latin typeface="UT Sans" panose="00000500000000000000" pitchFamily="50" charset="0"/>
            </a:endParaRPr>
          </a:p>
          <a:p>
            <a:pPr algn="just"/>
            <a:r>
              <a:rPr lang="en-US" altLang="ro-RO" sz="1600">
                <a:latin typeface="UT Sans" panose="00000500000000000000" pitchFamily="50" charset="0"/>
              </a:rPr>
              <a:t>În întreaga lume, instituțiile de învățământ superior dezvoltă noi programe de învățământ și achiziționează echipamente, software și materiale pentru a sprijini cercetarea și instruirea.</a:t>
            </a:r>
          </a:p>
          <a:p>
            <a:pPr algn="just"/>
            <a:endParaRPr lang="en-US" altLang="ro-RO" sz="1600">
              <a:latin typeface="UT Sans" panose="00000500000000000000" pitchFamily="50" charset="0"/>
            </a:endParaRPr>
          </a:p>
          <a:p>
            <a:pPr algn="just"/>
            <a:r>
              <a:rPr lang="en-US" altLang="ro-RO" sz="1600">
                <a:latin typeface="UT Sans" panose="00000500000000000000" pitchFamily="50" charset="0"/>
              </a:rPr>
              <a:t> Ca răspuns la oportunitățile din ce în ce mai mari de pe piața muncii de producție aditivă, interesele studenților în cadrul cursurilor de fabricație și proiectare asociate fabricației aditive au crescut dramatic [2].</a:t>
            </a:r>
          </a:p>
          <a:p>
            <a:pPr algn="just"/>
            <a:endParaRPr lang="en-US" altLang="ro-RO" sz="1600">
              <a:latin typeface="UT Sans" panose="00000500000000000000" pitchFamily="50" charset="0"/>
            </a:endParaRPr>
          </a:p>
          <a:p>
            <a:pPr algn="just"/>
            <a:r>
              <a:rPr lang="en-US" altLang="ro-RO" sz="1600">
                <a:latin typeface="UT Sans" panose="00000500000000000000" pitchFamily="50" charset="0"/>
              </a:rPr>
              <a:t>Educația și instruirea pot fi avantajate prin fabricarea aditivă prin crearea de entuziasm în învățare și practici educaționale, sprijinirea și complementarea programei STEM (știință, tehnologie, inginerie și matematică), deschiderea de noi posibilități de învățare, gândire critică și analitică, inovare și antreprenoriat, oferind acces la noi materiale și aplicații care nu au fost disponibile înainte și promovând abilitățile și metodologiile prin rezolvarea problemelor. </a:t>
            </a:r>
          </a:p>
          <a:p>
            <a:pPr algn="just"/>
            <a:endParaRPr lang="en-US" altLang="ro-RO" sz="1600">
              <a:latin typeface="UT Sans" panose="00000500000000000000" pitchFamily="50" charset="0"/>
            </a:endParaRPr>
          </a:p>
          <a:p>
            <a:pPr algn="just"/>
            <a:r>
              <a:rPr lang="en-US" altLang="ro-RO" sz="1600">
                <a:latin typeface="UT Sans" panose="00000500000000000000" pitchFamily="50" charset="0"/>
              </a:rPr>
              <a:t>O caracteristică excelentă o constituie faptul că imprimarea 3D sprijină elevii să-și ducă designul la nivelul următor, permițându-le să se implice în etapa de fabricare [2].</a:t>
            </a:r>
          </a:p>
          <a:p>
            <a:pPr algn="just"/>
            <a:endParaRPr lang="en-US" altLang="ro-RO" sz="1600">
              <a:latin typeface="UT Sans" panose="00000500000000000000" pitchFamily="50" charset="0"/>
            </a:endParaRPr>
          </a:p>
          <a:p>
            <a:pPr algn="just"/>
            <a:r>
              <a:rPr lang="en-US" altLang="ro-RO" sz="1600">
                <a:latin typeface="UT Sans" panose="00000500000000000000" pitchFamily="50" charset="0"/>
              </a:rPr>
              <a:t>Pe lângă universități și întreprinderi, există câteva exemple relevante de biblioteci publice care oferă cursuri de formare în domeniul imprimării 3D (împreună cu serviciile conexe).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3">
            <a:extLst>
              <a:ext uri="{FF2B5EF4-FFF2-40B4-BE49-F238E27FC236}">
                <a16:creationId xmlns:a16="http://schemas.microsoft.com/office/drawing/2014/main" id="{D775606E-0F76-429E-99A8-9971601700EE}"/>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E198DCAB-D735-4742-98F6-69744C747273}"/>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80B9FAD3-3925-4207-9FB8-6F7C049DC02C}"/>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32771" name="Picture 1">
            <a:extLst>
              <a:ext uri="{FF2B5EF4-FFF2-40B4-BE49-F238E27FC236}">
                <a16:creationId xmlns:a16="http://schemas.microsoft.com/office/drawing/2014/main" id="{F38E873E-C470-40FC-AEE0-D96F58574768}"/>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Forma 1">
            <a:extLst>
              <a:ext uri="{FF2B5EF4-FFF2-40B4-BE49-F238E27FC236}">
                <a16:creationId xmlns:a16="http://schemas.microsoft.com/office/drawing/2014/main" id="{194B286A-2951-4881-8931-BAE35E513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6">
            <a:extLst>
              <a:ext uri="{FF2B5EF4-FFF2-40B4-BE49-F238E27FC236}">
                <a16:creationId xmlns:a16="http://schemas.microsoft.com/office/drawing/2014/main" id="{C91C1147-09CB-4CF6-9454-CDA598CA00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DAE6A390-207A-459B-AA77-BE5BCFCAFBE5}"/>
              </a:ext>
            </a:extLst>
          </p:cNvPr>
          <p:cNvGraphicFramePr>
            <a:graphicFrameLocks noGrp="1"/>
          </p:cNvGraphicFramePr>
          <p:nvPr/>
        </p:nvGraphicFramePr>
        <p:xfrm>
          <a:off x="363538" y="1087438"/>
          <a:ext cx="8534400" cy="5616575"/>
        </p:xfrm>
        <a:graphic>
          <a:graphicData uri="http://schemas.openxmlformats.org/drawingml/2006/table">
            <a:tbl>
              <a:tblPr/>
              <a:tblGrid>
                <a:gridCol w="4265612">
                  <a:extLst>
                    <a:ext uri="{9D8B030D-6E8A-4147-A177-3AD203B41FA5}">
                      <a16:colId xmlns:a16="http://schemas.microsoft.com/office/drawing/2014/main" val="20000"/>
                    </a:ext>
                  </a:extLst>
                </a:gridCol>
                <a:gridCol w="4268788">
                  <a:extLst>
                    <a:ext uri="{9D8B030D-6E8A-4147-A177-3AD203B41FA5}">
                      <a16:colId xmlns:a16="http://schemas.microsoft.com/office/drawing/2014/main" val="20001"/>
                    </a:ext>
                  </a:extLst>
                </a:gridCol>
              </a:tblGrid>
              <a:tr h="720725">
                <a:tc gridSpan="2">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ro-RO" sz="1600" b="0" i="0" u="none" strike="noStrike" cap="none" normalizeH="0" baseline="0">
                          <a:ln>
                            <a:noFill/>
                          </a:ln>
                          <a:solidFill>
                            <a:srgbClr val="000000"/>
                          </a:solidFill>
                          <a:effectLst/>
                          <a:latin typeface="UT Sans" pitchFamily="50" charset="0"/>
                          <a:cs typeface="Arial" charset="0"/>
                        </a:rPr>
                        <a:t>(1) Definiți cu atenție întrebarea: ce încerci să afli?</a:t>
                      </a:r>
                      <a:endParaRPr kumimoji="0" lang="en-US" altLang="ro-RO" sz="1600" b="0" i="0" u="none" strike="noStrike" cap="none" normalizeH="0" baseline="0">
                        <a:ln>
                          <a:noFill/>
                        </a:ln>
                        <a:solidFill>
                          <a:srgbClr val="000000"/>
                        </a:solidFill>
                        <a:effectLst/>
                        <a:latin typeface="UT Sans" pitchFamily="50" charset="0"/>
                        <a:cs typeface="Calibri" pitchFamily="34" charset="0"/>
                      </a:endParaRPr>
                    </a:p>
                  </a:txBody>
                  <a:tcPr marL="3432" marR="343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hMerge="1">
                  <a:txBody>
                    <a:bodyPr/>
                    <a:lstStyle/>
                    <a:p>
                      <a:endParaRPr lang="en-US"/>
                    </a:p>
                  </a:txBody>
                  <a:tcPr/>
                </a:tc>
                <a:extLst>
                  <a:ext uri="{0D108BD9-81ED-4DB2-BD59-A6C34878D82A}">
                    <a16:rowId xmlns:a16="http://schemas.microsoft.com/office/drawing/2014/main" val="10000"/>
                  </a:ext>
                </a:extLst>
              </a:tr>
              <a:tr h="1908175">
                <a:tc>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ro-RO" sz="1600" b="0" i="0" u="none" strike="noStrike" cap="none" normalizeH="0" baseline="0">
                          <a:ln>
                            <a:noFill/>
                          </a:ln>
                          <a:solidFill>
                            <a:srgbClr val="000000"/>
                          </a:solidFill>
                          <a:effectLst/>
                          <a:latin typeface="UT Sans" pitchFamily="50" charset="0"/>
                          <a:cs typeface="Arial" charset="0"/>
                        </a:rPr>
                        <a:t>(2) Explorați posibile soluții. Enumerați acestea mai jos.</a:t>
                      </a:r>
                      <a:endParaRPr kumimoji="0" lang="en-US" altLang="ro-RO" sz="1600" b="0" i="0" u="none" strike="noStrike" cap="none" normalizeH="0" baseline="0">
                        <a:ln>
                          <a:noFill/>
                        </a:ln>
                        <a:solidFill>
                          <a:srgbClr val="000000"/>
                        </a:solidFill>
                        <a:effectLst/>
                        <a:latin typeface="UT Sans" pitchFamily="50" charset="0"/>
                        <a:cs typeface="Calibri" pitchFamily="34" charset="0"/>
                      </a:endParaRPr>
                    </a:p>
                  </a:txBody>
                  <a:tcPr marL="3432" marR="343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292100" marR="0" lvl="0" indent="-292100" algn="l" defTabSz="685800" rtl="0" eaLnBrk="1" fontAlgn="base" latinLnBrk="0" hangingPunct="1">
                        <a:lnSpc>
                          <a:spcPct val="100000"/>
                        </a:lnSpc>
                        <a:spcBef>
                          <a:spcPct val="0"/>
                        </a:spcBef>
                        <a:spcAft>
                          <a:spcPct val="0"/>
                        </a:spcAft>
                        <a:buClrTx/>
                        <a:buSzTx/>
                        <a:buFontTx/>
                        <a:buNone/>
                        <a:tabLst/>
                      </a:pPr>
                      <a:r>
                        <a:rPr kumimoji="0" lang="en-US" altLang="ro-RO" sz="1600" b="0" i="0" u="none" strike="noStrike" cap="none" normalizeH="0" baseline="0">
                          <a:ln>
                            <a:noFill/>
                          </a:ln>
                          <a:solidFill>
                            <a:srgbClr val="000000"/>
                          </a:solidFill>
                          <a:effectLst/>
                          <a:latin typeface="UT Sans" pitchFamily="50" charset="0"/>
                          <a:cs typeface="Arial" charset="0"/>
                        </a:rPr>
                        <a:t>(3) Restrângeți-vă opțiunile: iarbă, sortare, prioritate</a:t>
                      </a:r>
                      <a:endParaRPr kumimoji="0" lang="en-US" altLang="ro-RO" sz="1600" b="0" i="0" u="none" strike="noStrike" cap="none" normalizeH="0" baseline="0">
                        <a:ln>
                          <a:noFill/>
                        </a:ln>
                        <a:solidFill>
                          <a:srgbClr val="000000"/>
                        </a:solidFill>
                        <a:effectLst/>
                        <a:latin typeface="UT Sans" pitchFamily="50" charset="0"/>
                        <a:cs typeface="Calibri" pitchFamily="34" charset="0"/>
                      </a:endParaRPr>
                    </a:p>
                  </a:txBody>
                  <a:tcPr marL="3432" marR="343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extLst>
                  <a:ext uri="{0D108BD9-81ED-4DB2-BD59-A6C34878D82A}">
                    <a16:rowId xmlns:a16="http://schemas.microsoft.com/office/drawing/2014/main" val="10001"/>
                  </a:ext>
                </a:extLst>
              </a:tr>
              <a:tr h="1552575">
                <a:tc gridSpan="2">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ro-RO" sz="1600" b="0" i="0" u="none" strike="noStrike" cap="none" normalizeH="0" baseline="0">
                          <a:ln>
                            <a:noFill/>
                          </a:ln>
                          <a:solidFill>
                            <a:srgbClr val="000000"/>
                          </a:solidFill>
                          <a:effectLst/>
                          <a:latin typeface="UT Sans" pitchFamily="50" charset="0"/>
                          <a:cs typeface="Arial" charset="0"/>
                        </a:rPr>
                        <a:t>(4) Testați-vă ideile: obține informații suplimentare.</a:t>
                      </a:r>
                      <a:endParaRPr kumimoji="0" lang="en-US" altLang="ro-RO" sz="1600" b="0" i="0" u="none" strike="noStrike" cap="none" normalizeH="0" baseline="0">
                        <a:ln>
                          <a:noFill/>
                        </a:ln>
                        <a:solidFill>
                          <a:srgbClr val="000000"/>
                        </a:solidFill>
                        <a:effectLst/>
                        <a:latin typeface="UT Sans" pitchFamily="50" charset="0"/>
                        <a:cs typeface="Calibri" pitchFamily="34" charset="0"/>
                      </a:endParaRPr>
                    </a:p>
                  </a:txBody>
                  <a:tcPr marL="3432" marR="343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hMerge="1">
                  <a:txBody>
                    <a:bodyPr/>
                    <a:lstStyle/>
                    <a:p>
                      <a:endParaRPr lang="en-US"/>
                    </a:p>
                  </a:txBody>
                  <a:tcPr/>
                </a:tc>
                <a:extLst>
                  <a:ext uri="{0D108BD9-81ED-4DB2-BD59-A6C34878D82A}">
                    <a16:rowId xmlns:a16="http://schemas.microsoft.com/office/drawing/2014/main" val="10002"/>
                  </a:ext>
                </a:extLst>
              </a:tr>
              <a:tr h="1435100">
                <a:tc gridSpan="2">
                  <a:txBody>
                    <a:bodyPr/>
                    <a:lstStyle/>
                    <a:p>
                      <a:pPr marL="304800" marR="0" lvl="0" indent="-304800" algn="l" defTabSz="685800" rtl="0" eaLnBrk="1" fontAlgn="base" latinLnBrk="0" hangingPunct="1">
                        <a:lnSpc>
                          <a:spcPct val="100000"/>
                        </a:lnSpc>
                        <a:spcBef>
                          <a:spcPct val="0"/>
                        </a:spcBef>
                        <a:spcAft>
                          <a:spcPct val="0"/>
                        </a:spcAft>
                        <a:buClrTx/>
                        <a:buSzTx/>
                        <a:buFontTx/>
                        <a:buNone/>
                        <a:tabLst/>
                      </a:pPr>
                      <a:r>
                        <a:rPr kumimoji="0" lang="en-US" altLang="ro-RO" sz="1600" b="0" i="0" u="none" strike="noStrike" cap="none" normalizeH="0" baseline="0">
                          <a:ln>
                            <a:noFill/>
                          </a:ln>
                          <a:solidFill>
                            <a:srgbClr val="000000"/>
                          </a:solidFill>
                          <a:effectLst/>
                          <a:latin typeface="UT Sans" pitchFamily="50" charset="0"/>
                          <a:cs typeface="Arial" charset="0"/>
                        </a:rPr>
                        <a:t>(5) CONCLUZIE: Scrie o concluzie care se bazează pe rezultatele testelor de laborator. Instructorul dvs. poate solicita ca concluzia dvs. să utilizeze termeni tehnici specifici.</a:t>
                      </a:r>
                      <a:endParaRPr kumimoji="0" lang="en-US" altLang="ro-RO" sz="1600" b="0" i="0" u="none" strike="noStrike" cap="none" normalizeH="0" baseline="0">
                        <a:ln>
                          <a:noFill/>
                        </a:ln>
                        <a:solidFill>
                          <a:srgbClr val="000000"/>
                        </a:solidFill>
                        <a:effectLst/>
                        <a:latin typeface="UT Sans" pitchFamily="50" charset="0"/>
                        <a:cs typeface="Calibri" pitchFamily="34" charset="0"/>
                      </a:endParaRPr>
                    </a:p>
                  </a:txBody>
                  <a:tcPr marL="3432" marR="343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3">
            <a:extLst>
              <a:ext uri="{FF2B5EF4-FFF2-40B4-BE49-F238E27FC236}">
                <a16:creationId xmlns:a16="http://schemas.microsoft.com/office/drawing/2014/main" id="{C233AF86-EC26-49C8-88F8-342058D11E11}"/>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34A0F749-4F36-4FBF-A5AF-D24FCAD1D9A2}"/>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DBDEBD36-D610-40E6-BDD6-B60C52F11F55}"/>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33795" name="Picture 1">
            <a:extLst>
              <a:ext uri="{FF2B5EF4-FFF2-40B4-BE49-F238E27FC236}">
                <a16:creationId xmlns:a16="http://schemas.microsoft.com/office/drawing/2014/main" id="{5DBBFD35-981B-408D-AC94-17C61375FE29}"/>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Forma 1">
            <a:extLst>
              <a:ext uri="{FF2B5EF4-FFF2-40B4-BE49-F238E27FC236}">
                <a16:creationId xmlns:a16="http://schemas.microsoft.com/office/drawing/2014/main" id="{F4E4739F-01B3-44E1-8507-4890EE51D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6">
            <a:extLst>
              <a:ext uri="{FF2B5EF4-FFF2-40B4-BE49-F238E27FC236}">
                <a16:creationId xmlns:a16="http://schemas.microsoft.com/office/drawing/2014/main" id="{91A64A5B-5322-40C9-8B3D-6567EC0F3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1">
            <a:extLst>
              <a:ext uri="{FF2B5EF4-FFF2-40B4-BE49-F238E27FC236}">
                <a16:creationId xmlns:a16="http://schemas.microsoft.com/office/drawing/2014/main" id="{691279AF-B829-4FBE-94EF-083FFCBC5CFC}"/>
              </a:ext>
            </a:extLst>
          </p:cNvPr>
          <p:cNvSpPr>
            <a:spLocks noChangeArrowheads="1"/>
          </p:cNvSpPr>
          <p:nvPr/>
        </p:nvSpPr>
        <p:spPr bwMode="auto">
          <a:xfrm>
            <a:off x="20638" y="1066800"/>
            <a:ext cx="87630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o-RO" sz="1600" b="1">
                <a:latin typeface="UT Sans" panose="00000500000000000000" pitchFamily="50" charset="0"/>
              </a:rPr>
              <a:t>Obiective pentru fisa de lucru Nefertiti - AJUTOR</a:t>
            </a:r>
          </a:p>
          <a:p>
            <a:r>
              <a:rPr lang="en-US" altLang="ro-RO" sz="1600">
                <a:latin typeface="UT Sans" panose="00000500000000000000" pitchFamily="50" charset="0"/>
              </a:rPr>
              <a:t>Capacitatea de a selecta materiale de imprimare 3d</a:t>
            </a:r>
          </a:p>
          <a:p>
            <a:r>
              <a:rPr lang="en-US" altLang="ro-RO" sz="1600">
                <a:latin typeface="UT Sans" panose="00000500000000000000" pitchFamily="50" charset="0"/>
              </a:rPr>
              <a:t>Abilitatea de a selecta precizia piesei</a:t>
            </a:r>
          </a:p>
          <a:p>
            <a:r>
              <a:rPr lang="en-US" altLang="ro-RO" sz="1600">
                <a:latin typeface="UT Sans" panose="00000500000000000000" pitchFamily="50" charset="0"/>
              </a:rPr>
              <a:t>Abilitatea de a selecta finisajul suprafeței</a:t>
            </a:r>
          </a:p>
          <a:p>
            <a:r>
              <a:rPr lang="en-US" altLang="ro-RO" sz="1600">
                <a:latin typeface="UT Sans" panose="00000500000000000000" pitchFamily="50" charset="0"/>
              </a:rPr>
              <a:t>Abilitatea de a utiliza software-ul de feliere (PrusaSlicer)</a:t>
            </a:r>
          </a:p>
          <a:p>
            <a:r>
              <a:rPr lang="en-US" altLang="ro-RO" sz="1600">
                <a:latin typeface="UT Sans" panose="00000500000000000000" pitchFamily="50" charset="0"/>
              </a:rPr>
              <a:t>Capacitatea de a programa parametrii de imprimare</a:t>
            </a:r>
          </a:p>
          <a:p>
            <a:r>
              <a:rPr lang="en-US" altLang="ro-RO" sz="1600" b="1">
                <a:latin typeface="UT Sans" panose="00000500000000000000" pitchFamily="50" charset="0"/>
              </a:rPr>
              <a:t>PENTRU DETERMINAREA ORIENTĂRII:</a:t>
            </a:r>
          </a:p>
          <a:p>
            <a:r>
              <a:rPr lang="en-US" altLang="ro-RO" sz="1600">
                <a:latin typeface="UT Sans" panose="00000500000000000000" pitchFamily="50" charset="0"/>
              </a:rPr>
              <a:t>Detectează cum să orientezi o parte. </a:t>
            </a:r>
          </a:p>
          <a:p>
            <a:r>
              <a:rPr lang="en-US" altLang="ro-RO" sz="1600">
                <a:latin typeface="UT Sans" panose="00000500000000000000" pitchFamily="50" charset="0"/>
              </a:rPr>
              <a:t>Studiul situațiilor overhangs. </a:t>
            </a:r>
          </a:p>
          <a:p>
            <a:r>
              <a:rPr lang="en-US" altLang="ro-RO" sz="1600">
                <a:latin typeface="UT Sans" panose="00000500000000000000" pitchFamily="50" charset="0"/>
              </a:rPr>
              <a:t>Detectarea critică</a:t>
            </a:r>
          </a:p>
        </p:txBody>
      </p:sp>
      <p:pic>
        <p:nvPicPr>
          <p:cNvPr id="33799" name="Picutre 107">
            <a:extLst>
              <a:ext uri="{FF2B5EF4-FFF2-40B4-BE49-F238E27FC236}">
                <a16:creationId xmlns:a16="http://schemas.microsoft.com/office/drawing/2014/main" id="{222A48DA-DEC6-494B-A1EE-5317BCC0BA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8" y="3686175"/>
            <a:ext cx="3535362"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Forma 110">
            <a:extLst>
              <a:ext uri="{FF2B5EF4-FFF2-40B4-BE49-F238E27FC236}">
                <a16:creationId xmlns:a16="http://schemas.microsoft.com/office/drawing/2014/main" id="{74F062CB-D24B-4C90-89E4-D523543952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009900"/>
            <a:ext cx="52578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3">
            <a:extLst>
              <a:ext uri="{FF2B5EF4-FFF2-40B4-BE49-F238E27FC236}">
                <a16:creationId xmlns:a16="http://schemas.microsoft.com/office/drawing/2014/main" id="{682E424E-7288-48B9-8A8F-24DE19ED5E73}"/>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1C15EB7A-5714-4823-91A3-D30ECC3A0D34}"/>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138A0F4F-D745-4A73-99DD-522760EE36D2}"/>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34819" name="Picture 1">
            <a:extLst>
              <a:ext uri="{FF2B5EF4-FFF2-40B4-BE49-F238E27FC236}">
                <a16:creationId xmlns:a16="http://schemas.microsoft.com/office/drawing/2014/main" id="{703FA448-A10C-4CB9-B0E5-B24F0D8F46EF}"/>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Forma 1">
            <a:extLst>
              <a:ext uri="{FF2B5EF4-FFF2-40B4-BE49-F238E27FC236}">
                <a16:creationId xmlns:a16="http://schemas.microsoft.com/office/drawing/2014/main" id="{A16011DA-DA85-4844-A5D7-D62BA5DBE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6">
            <a:extLst>
              <a:ext uri="{FF2B5EF4-FFF2-40B4-BE49-F238E27FC236}">
                <a16:creationId xmlns:a16="http://schemas.microsoft.com/office/drawing/2014/main" id="{72585409-0F3B-4744-82EF-60DA2E2738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1">
            <a:extLst>
              <a:ext uri="{FF2B5EF4-FFF2-40B4-BE49-F238E27FC236}">
                <a16:creationId xmlns:a16="http://schemas.microsoft.com/office/drawing/2014/main" id="{4440BF62-826D-4B5E-A9BC-4739A016C49C}"/>
              </a:ext>
            </a:extLst>
          </p:cNvPr>
          <p:cNvSpPr>
            <a:spLocks noChangeArrowheads="1"/>
          </p:cNvSpPr>
          <p:nvPr/>
        </p:nvSpPr>
        <p:spPr bwMode="auto">
          <a:xfrm>
            <a:off x="152400" y="838200"/>
            <a:ext cx="39624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o-RO" sz="1400" b="1">
                <a:latin typeface="UT Sans" panose="00000500000000000000" pitchFamily="50" charset="0"/>
              </a:rPr>
              <a:t>Obiective:</a:t>
            </a:r>
          </a:p>
          <a:p>
            <a:pPr algn="just"/>
            <a:r>
              <a:rPr lang="en-US" altLang="ro-RO" sz="1400">
                <a:latin typeface="UT Sans" panose="00000500000000000000" pitchFamily="50" charset="0"/>
              </a:rPr>
              <a:t>Explicați cum să selectați materialele de imprimare 3D și cum să orientați piesa. </a:t>
            </a:r>
          </a:p>
          <a:p>
            <a:pPr algn="just"/>
            <a:r>
              <a:rPr lang="en-US" altLang="ro-RO" sz="1400">
                <a:latin typeface="UT Sans" panose="00000500000000000000" pitchFamily="50" charset="0"/>
              </a:rPr>
              <a:t>Justificați dacă este necesar să scalați, să tăiați piesa sau să generați suporturi. </a:t>
            </a:r>
          </a:p>
          <a:p>
            <a:pPr algn="just"/>
            <a:r>
              <a:rPr lang="en-US" altLang="ro-RO" sz="1400">
                <a:latin typeface="UT Sans" panose="00000500000000000000" pitchFamily="50" charset="0"/>
              </a:rPr>
              <a:t>Analizați modul de selectare a preciziei piesei și modul de utilizare a software-ului de feliere (PrusaSlicer) pentru a scala, a muta și a genera codul g al piesei.</a:t>
            </a:r>
          </a:p>
          <a:p>
            <a:pPr algn="just"/>
            <a:r>
              <a:rPr lang="en-US" altLang="ro-RO" sz="1400" b="1">
                <a:latin typeface="UT Sans" panose="00000500000000000000" pitchFamily="50" charset="0"/>
              </a:rPr>
              <a:t>Definirea problemei</a:t>
            </a:r>
            <a:r>
              <a:rPr lang="en-US" altLang="ro-RO" sz="1400">
                <a:latin typeface="UT Sans" panose="00000500000000000000" pitchFamily="50" charset="0"/>
              </a:rPr>
              <a:t>:</a:t>
            </a:r>
            <a:endParaRPr lang="en-US" altLang="ro-RO" sz="1400" b="1">
              <a:latin typeface="UT Sans" panose="00000500000000000000" pitchFamily="50" charset="0"/>
            </a:endParaRPr>
          </a:p>
          <a:p>
            <a:pPr algn="just"/>
            <a:r>
              <a:rPr lang="en-US" altLang="ro-RO" sz="1400">
                <a:latin typeface="UT Sans" panose="00000500000000000000" pitchFamily="50" charset="0"/>
              </a:rPr>
              <a:t>Un producător ne cere să tipărim partea imaginii de mai jos. </a:t>
            </a:r>
          </a:p>
          <a:p>
            <a:pPr algn="just"/>
            <a:r>
              <a:rPr lang="en-US" altLang="ro-RO" sz="1400">
                <a:latin typeface="UT Sans" panose="00000500000000000000" pitchFamily="50" charset="0"/>
              </a:rPr>
              <a:t>Specificația materialului va fi PC- max, culoare verde. </a:t>
            </a:r>
          </a:p>
          <a:p>
            <a:pPr algn="just"/>
            <a:r>
              <a:rPr lang="en-US" altLang="ro-RO" sz="1400">
                <a:latin typeface="UT Sans" panose="00000500000000000000" pitchFamily="50" charset="0"/>
              </a:rPr>
              <a:t>În plus, cererea de calitate (viteză) 0,15 mm. </a:t>
            </a:r>
          </a:p>
          <a:p>
            <a:pPr algn="just"/>
            <a:r>
              <a:rPr lang="en-US" altLang="ro-RO" sz="1400">
                <a:latin typeface="UT Sans" panose="00000500000000000000" pitchFamily="50" charset="0"/>
              </a:rPr>
              <a:t>Model de umplere: spirală de octagramă. </a:t>
            </a:r>
          </a:p>
          <a:p>
            <a:pPr algn="just"/>
            <a:r>
              <a:rPr lang="en-US" altLang="ro-RO" sz="1400">
                <a:latin typeface="UT Sans" panose="00000500000000000000" pitchFamily="50" charset="0"/>
              </a:rPr>
              <a:t>Densitatea: 40 %. Imprimați piese duplicat.</a:t>
            </a:r>
          </a:p>
        </p:txBody>
      </p:sp>
      <p:pic>
        <p:nvPicPr>
          <p:cNvPr id="34823" name="Picture 10">
            <a:extLst>
              <a:ext uri="{FF2B5EF4-FFF2-40B4-BE49-F238E27FC236}">
                <a16:creationId xmlns:a16="http://schemas.microsoft.com/office/drawing/2014/main" id="{BA355278-C28B-4910-AD08-A430766D22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2263" y="1163638"/>
            <a:ext cx="5011737"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Rectangle 2">
            <a:extLst>
              <a:ext uri="{FF2B5EF4-FFF2-40B4-BE49-F238E27FC236}">
                <a16:creationId xmlns:a16="http://schemas.microsoft.com/office/drawing/2014/main" id="{D55D7C59-9617-4B5C-87EF-95627FA22925}"/>
              </a:ext>
            </a:extLst>
          </p:cNvPr>
          <p:cNvSpPr>
            <a:spLocks noChangeArrowheads="1"/>
          </p:cNvSpPr>
          <p:nvPr/>
        </p:nvSpPr>
        <p:spPr bwMode="auto">
          <a:xfrm>
            <a:off x="9525" y="4565650"/>
            <a:ext cx="69342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o-RO" sz="1100">
                <a:latin typeface="UT Sans" panose="00000500000000000000" pitchFamily="50" charset="0"/>
              </a:rPr>
              <a:t>Descărcați fișierul la:</a:t>
            </a:r>
            <a:r>
              <a:rPr lang="en-US" altLang="ro-RO" sz="1100">
                <a:latin typeface="UT Sans" panose="00000500000000000000" pitchFamily="50" charset="0"/>
                <a:hlinkClick r:id="rId6"/>
              </a:rPr>
              <a:t> </a:t>
            </a:r>
            <a:r>
              <a:rPr lang="en-US" altLang="ro-RO" sz="1100" u="sng">
                <a:latin typeface="UT Sans" panose="00000500000000000000" pitchFamily="50" charset="0"/>
                <a:hlinkClick r:id="rId6"/>
              </a:rPr>
              <a:t>http://elblogdelplastico.blogs.upv.es/files/2019/12/Adalinda.zip</a:t>
            </a:r>
            <a:endParaRPr lang="en-US" altLang="ro-RO" sz="1100">
              <a:latin typeface="UT Sans" panose="00000500000000000000" pitchFamily="50" charset="0"/>
            </a:endParaRPr>
          </a:p>
          <a:p>
            <a:endParaRPr lang="en-US" altLang="ro-RO" sz="1100" b="1" u="sng">
              <a:latin typeface="UT Sans" panose="00000500000000000000" pitchFamily="50" charset="0"/>
            </a:endParaRPr>
          </a:p>
          <a:p>
            <a:r>
              <a:rPr lang="en-US" altLang="ro-RO" sz="1100" b="1" u="sng">
                <a:latin typeface="UT Sans" panose="00000500000000000000" pitchFamily="50" charset="0"/>
              </a:rPr>
              <a:t>Întrebări care trebuie soluționate:</a:t>
            </a:r>
            <a:endParaRPr lang="en-US" altLang="ro-RO" sz="1100" b="1">
              <a:latin typeface="UT Sans" panose="00000500000000000000" pitchFamily="50" charset="0"/>
            </a:endParaRPr>
          </a:p>
          <a:p>
            <a:r>
              <a:rPr lang="en-US" altLang="ro-RO" sz="1100">
                <a:latin typeface="UT Sans" panose="00000500000000000000" pitchFamily="50" charset="0"/>
              </a:rPr>
              <a:t>Cum generați suporturile minime?</a:t>
            </a:r>
          </a:p>
          <a:p>
            <a:r>
              <a:rPr lang="en-US" altLang="ro-RO" sz="1100">
                <a:latin typeface="UT Sans" panose="00000500000000000000" pitchFamily="50" charset="0"/>
              </a:rPr>
              <a:t>Cum dublezi rolul?</a:t>
            </a:r>
          </a:p>
          <a:p>
            <a:r>
              <a:rPr lang="en-US" altLang="ro-RO" sz="1100">
                <a:latin typeface="UT Sans" panose="00000500000000000000" pitchFamily="50" charset="0"/>
              </a:rPr>
              <a:t>Care este timpul de imprimare?</a:t>
            </a:r>
          </a:p>
          <a:p>
            <a:r>
              <a:rPr lang="en-US" altLang="ro-RO" sz="1100">
                <a:latin typeface="UT Sans" panose="00000500000000000000" pitchFamily="50" charset="0"/>
              </a:rPr>
              <a:t>Câte grame vor fi folosite?</a:t>
            </a:r>
          </a:p>
          <a:p>
            <a:r>
              <a:rPr lang="en-US" altLang="ro-RO" sz="1100">
                <a:latin typeface="UT Sans" panose="00000500000000000000" pitchFamily="50" charset="0"/>
              </a:rPr>
              <a:t>Cât costă (EUR)?</a:t>
            </a:r>
          </a:p>
          <a:p>
            <a:endParaRPr lang="en-US" altLang="ro-RO" sz="1100" b="1">
              <a:latin typeface="UT Sans" panose="00000500000000000000" pitchFamily="50" charset="0"/>
            </a:endParaRPr>
          </a:p>
          <a:p>
            <a:r>
              <a:rPr lang="en-US" altLang="ro-RO" sz="1100" b="1">
                <a:latin typeface="UT Sans" panose="00000500000000000000" pitchFamily="50" charset="0"/>
              </a:rPr>
              <a:t>Referințe</a:t>
            </a:r>
            <a:r>
              <a:rPr lang="en-US" altLang="ro-RO" sz="1100">
                <a:latin typeface="UT Sans" panose="00000500000000000000" pitchFamily="50" charset="0"/>
              </a:rPr>
              <a:t>:</a:t>
            </a:r>
          </a:p>
          <a:p>
            <a:r>
              <a:rPr lang="en-US" altLang="ro-RO" sz="1100" u="sng">
                <a:latin typeface="UT Sans" panose="00000500000000000000" pitchFamily="50" charset="0"/>
                <a:hlinkClick r:id="rId7"/>
              </a:rPr>
              <a:t>https://manual.prusa3d.com/c/English manuale</a:t>
            </a:r>
            <a:endParaRPr lang="en-US" altLang="ro-RO" sz="1100">
              <a:latin typeface="UT Sans" panose="00000500000000000000" pitchFamily="50" charset="0"/>
            </a:endParaRPr>
          </a:p>
          <a:p>
            <a:r>
              <a:rPr lang="en-US" altLang="ro-RO" sz="1100" u="sng">
                <a:latin typeface="UT Sans" panose="00000500000000000000" pitchFamily="50" charset="0"/>
                <a:hlinkClick r:id="rId8"/>
              </a:rPr>
              <a:t>Io 3.pdf</a:t>
            </a:r>
            <a:endParaRPr lang="en-US" altLang="ro-RO" sz="1100">
              <a:latin typeface="UT Sans" panose="00000500000000000000" pitchFamily="50" charset="0"/>
            </a:endParaRPr>
          </a:p>
          <a:p>
            <a:r>
              <a:rPr lang="en-US" altLang="ro-RO" sz="1100" u="sng">
                <a:latin typeface="UT Sans" panose="00000500000000000000" pitchFamily="50" charset="0"/>
                <a:hlinkClick r:id="rId9"/>
              </a:rPr>
              <a:t>https://www.thingiverse.com/thing:3897893</a:t>
            </a:r>
            <a:endParaRPr lang="en-US" altLang="ro-RO" sz="1100">
              <a:latin typeface="UT Sans" panose="00000500000000000000" pitchFamily="50"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3">
            <a:extLst>
              <a:ext uri="{FF2B5EF4-FFF2-40B4-BE49-F238E27FC236}">
                <a16:creationId xmlns:a16="http://schemas.microsoft.com/office/drawing/2014/main" id="{EBDB28E4-2EFE-495C-8342-1D0510F4BDE9}"/>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C74BB454-67DB-4496-83CE-56CA7954208A}"/>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E6F0CC0D-29F1-41B4-BA01-44DB48CC5448}"/>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35843" name="Picture 1">
            <a:extLst>
              <a:ext uri="{FF2B5EF4-FFF2-40B4-BE49-F238E27FC236}">
                <a16:creationId xmlns:a16="http://schemas.microsoft.com/office/drawing/2014/main" id="{CD36D70E-A10F-4CC9-BA00-F5E314E2FA04}"/>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Forma 1">
            <a:extLst>
              <a:ext uri="{FF2B5EF4-FFF2-40B4-BE49-F238E27FC236}">
                <a16:creationId xmlns:a16="http://schemas.microsoft.com/office/drawing/2014/main" id="{FD84CE27-F3D0-4004-8151-A27FC433B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6">
            <a:extLst>
              <a:ext uri="{FF2B5EF4-FFF2-40B4-BE49-F238E27FC236}">
                <a16:creationId xmlns:a16="http://schemas.microsoft.com/office/drawing/2014/main" id="{2134ED50-2201-4F51-A211-90DA1634BA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7C919B06-45BD-4FF7-A913-3A21B4E40ADB}"/>
              </a:ext>
            </a:extLst>
          </p:cNvPr>
          <p:cNvGraphicFramePr>
            <a:graphicFrameLocks noGrp="1"/>
          </p:cNvGraphicFramePr>
          <p:nvPr/>
        </p:nvGraphicFramePr>
        <p:xfrm>
          <a:off x="363538" y="1087438"/>
          <a:ext cx="8534400" cy="5616575"/>
        </p:xfrm>
        <a:graphic>
          <a:graphicData uri="http://schemas.openxmlformats.org/drawingml/2006/table">
            <a:tbl>
              <a:tblPr/>
              <a:tblGrid>
                <a:gridCol w="4265612">
                  <a:extLst>
                    <a:ext uri="{9D8B030D-6E8A-4147-A177-3AD203B41FA5}">
                      <a16:colId xmlns:a16="http://schemas.microsoft.com/office/drawing/2014/main" val="20000"/>
                    </a:ext>
                  </a:extLst>
                </a:gridCol>
                <a:gridCol w="4268788">
                  <a:extLst>
                    <a:ext uri="{9D8B030D-6E8A-4147-A177-3AD203B41FA5}">
                      <a16:colId xmlns:a16="http://schemas.microsoft.com/office/drawing/2014/main" val="20001"/>
                    </a:ext>
                  </a:extLst>
                </a:gridCol>
              </a:tblGrid>
              <a:tr h="720725">
                <a:tc gridSpan="2">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ro-RO" sz="1600" b="0" i="0" u="none" strike="noStrike" cap="none" normalizeH="0" baseline="0">
                          <a:ln>
                            <a:noFill/>
                          </a:ln>
                          <a:solidFill>
                            <a:srgbClr val="000000"/>
                          </a:solidFill>
                          <a:effectLst/>
                          <a:latin typeface="UT Sans" pitchFamily="50" charset="0"/>
                          <a:cs typeface="Arial" charset="0"/>
                        </a:rPr>
                        <a:t>(1) Definiți cu atenție întrebarea: ce încerci să afli?</a:t>
                      </a:r>
                      <a:endParaRPr kumimoji="0" lang="en-US" altLang="ro-RO" sz="1600" b="0" i="0" u="none" strike="noStrike" cap="none" normalizeH="0" baseline="0">
                        <a:ln>
                          <a:noFill/>
                        </a:ln>
                        <a:solidFill>
                          <a:srgbClr val="000000"/>
                        </a:solidFill>
                        <a:effectLst/>
                        <a:latin typeface="UT Sans" pitchFamily="50" charset="0"/>
                        <a:cs typeface="Calibri" pitchFamily="34" charset="0"/>
                      </a:endParaRPr>
                    </a:p>
                  </a:txBody>
                  <a:tcPr marL="3432" marR="343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hMerge="1">
                  <a:txBody>
                    <a:bodyPr/>
                    <a:lstStyle/>
                    <a:p>
                      <a:endParaRPr lang="en-US"/>
                    </a:p>
                  </a:txBody>
                  <a:tcPr/>
                </a:tc>
                <a:extLst>
                  <a:ext uri="{0D108BD9-81ED-4DB2-BD59-A6C34878D82A}">
                    <a16:rowId xmlns:a16="http://schemas.microsoft.com/office/drawing/2014/main" val="10000"/>
                  </a:ext>
                </a:extLst>
              </a:tr>
              <a:tr h="1908175">
                <a:tc>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ro-RO" sz="1600" b="0" i="0" u="none" strike="noStrike" cap="none" normalizeH="0" baseline="0">
                          <a:ln>
                            <a:noFill/>
                          </a:ln>
                          <a:solidFill>
                            <a:srgbClr val="000000"/>
                          </a:solidFill>
                          <a:effectLst/>
                          <a:latin typeface="UT Sans" pitchFamily="50" charset="0"/>
                          <a:cs typeface="Arial" charset="0"/>
                        </a:rPr>
                        <a:t>(2) Explorați posibile soluții. Enumerați acestea mai jos.</a:t>
                      </a:r>
                      <a:endParaRPr kumimoji="0" lang="en-US" altLang="ro-RO" sz="1600" b="0" i="0" u="none" strike="noStrike" cap="none" normalizeH="0" baseline="0">
                        <a:ln>
                          <a:noFill/>
                        </a:ln>
                        <a:solidFill>
                          <a:srgbClr val="000000"/>
                        </a:solidFill>
                        <a:effectLst/>
                        <a:latin typeface="UT Sans" pitchFamily="50" charset="0"/>
                        <a:cs typeface="Calibri" pitchFamily="34" charset="0"/>
                      </a:endParaRPr>
                    </a:p>
                  </a:txBody>
                  <a:tcPr marL="3432" marR="343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292100" marR="0" lvl="0" indent="-292100" algn="l" defTabSz="685800" rtl="0" eaLnBrk="1" fontAlgn="base" latinLnBrk="0" hangingPunct="1">
                        <a:lnSpc>
                          <a:spcPct val="100000"/>
                        </a:lnSpc>
                        <a:spcBef>
                          <a:spcPct val="0"/>
                        </a:spcBef>
                        <a:spcAft>
                          <a:spcPct val="0"/>
                        </a:spcAft>
                        <a:buClrTx/>
                        <a:buSzTx/>
                        <a:buFontTx/>
                        <a:buNone/>
                        <a:tabLst/>
                      </a:pPr>
                      <a:r>
                        <a:rPr kumimoji="0" lang="en-US" altLang="ro-RO" sz="1600" b="0" i="0" u="none" strike="noStrike" cap="none" normalizeH="0" baseline="0">
                          <a:ln>
                            <a:noFill/>
                          </a:ln>
                          <a:solidFill>
                            <a:srgbClr val="000000"/>
                          </a:solidFill>
                          <a:effectLst/>
                          <a:latin typeface="UT Sans" pitchFamily="50" charset="0"/>
                          <a:cs typeface="Arial" charset="0"/>
                        </a:rPr>
                        <a:t>(3) Restrângeți-vă opțiunile: iarbă, sortare, prioritate</a:t>
                      </a:r>
                      <a:endParaRPr kumimoji="0" lang="en-US" altLang="ro-RO" sz="1600" b="0" i="0" u="none" strike="noStrike" cap="none" normalizeH="0" baseline="0">
                        <a:ln>
                          <a:noFill/>
                        </a:ln>
                        <a:solidFill>
                          <a:srgbClr val="000000"/>
                        </a:solidFill>
                        <a:effectLst/>
                        <a:latin typeface="UT Sans" pitchFamily="50" charset="0"/>
                        <a:cs typeface="Calibri" pitchFamily="34" charset="0"/>
                      </a:endParaRPr>
                    </a:p>
                  </a:txBody>
                  <a:tcPr marL="3432" marR="343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extLst>
                  <a:ext uri="{0D108BD9-81ED-4DB2-BD59-A6C34878D82A}">
                    <a16:rowId xmlns:a16="http://schemas.microsoft.com/office/drawing/2014/main" val="10001"/>
                  </a:ext>
                </a:extLst>
              </a:tr>
              <a:tr h="1552575">
                <a:tc gridSpan="2">
                  <a:txBody>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ro-RO" sz="1600" b="0" i="0" u="none" strike="noStrike" cap="none" normalizeH="0" baseline="0">
                          <a:ln>
                            <a:noFill/>
                          </a:ln>
                          <a:solidFill>
                            <a:srgbClr val="000000"/>
                          </a:solidFill>
                          <a:effectLst/>
                          <a:latin typeface="UT Sans" pitchFamily="50" charset="0"/>
                          <a:cs typeface="Arial" charset="0"/>
                        </a:rPr>
                        <a:t>(4) Testați-vă ideile: obține informații suplimentare.</a:t>
                      </a:r>
                      <a:endParaRPr kumimoji="0" lang="en-US" altLang="ro-RO" sz="1600" b="0" i="0" u="none" strike="noStrike" cap="none" normalizeH="0" baseline="0">
                        <a:ln>
                          <a:noFill/>
                        </a:ln>
                        <a:solidFill>
                          <a:srgbClr val="000000"/>
                        </a:solidFill>
                        <a:effectLst/>
                        <a:latin typeface="UT Sans" pitchFamily="50" charset="0"/>
                        <a:cs typeface="Calibri" pitchFamily="34" charset="0"/>
                      </a:endParaRPr>
                    </a:p>
                  </a:txBody>
                  <a:tcPr marL="3432" marR="343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hMerge="1">
                  <a:txBody>
                    <a:bodyPr/>
                    <a:lstStyle/>
                    <a:p>
                      <a:endParaRPr lang="en-US"/>
                    </a:p>
                  </a:txBody>
                  <a:tcPr/>
                </a:tc>
                <a:extLst>
                  <a:ext uri="{0D108BD9-81ED-4DB2-BD59-A6C34878D82A}">
                    <a16:rowId xmlns:a16="http://schemas.microsoft.com/office/drawing/2014/main" val="10002"/>
                  </a:ext>
                </a:extLst>
              </a:tr>
              <a:tr h="1435100">
                <a:tc gridSpan="2">
                  <a:txBody>
                    <a:bodyPr/>
                    <a:lstStyle/>
                    <a:p>
                      <a:pPr marL="304800" marR="0" lvl="0" indent="-304800" algn="l" defTabSz="685800" rtl="0" eaLnBrk="1" fontAlgn="base" latinLnBrk="0" hangingPunct="1">
                        <a:lnSpc>
                          <a:spcPct val="100000"/>
                        </a:lnSpc>
                        <a:spcBef>
                          <a:spcPct val="0"/>
                        </a:spcBef>
                        <a:spcAft>
                          <a:spcPct val="0"/>
                        </a:spcAft>
                        <a:buClrTx/>
                        <a:buSzTx/>
                        <a:buFontTx/>
                        <a:buNone/>
                        <a:tabLst/>
                      </a:pPr>
                      <a:r>
                        <a:rPr kumimoji="0" lang="en-US" altLang="ro-RO" sz="1600" b="0" i="0" u="none" strike="noStrike" cap="none" normalizeH="0" baseline="0">
                          <a:ln>
                            <a:noFill/>
                          </a:ln>
                          <a:solidFill>
                            <a:srgbClr val="000000"/>
                          </a:solidFill>
                          <a:effectLst/>
                          <a:latin typeface="UT Sans" pitchFamily="50" charset="0"/>
                          <a:cs typeface="Arial" charset="0"/>
                        </a:rPr>
                        <a:t>(5) CONCLUZIE: Scrie o concluzie care se bazează pe rezultatele testelor de laborator. Instructorul dvs. poate solicita ca concluzia dvs. să utilizeze termeni tehnici specifici.</a:t>
                      </a:r>
                      <a:endParaRPr kumimoji="0" lang="en-US" altLang="ro-RO" sz="1600" b="0" i="0" u="none" strike="noStrike" cap="none" normalizeH="0" baseline="0">
                        <a:ln>
                          <a:noFill/>
                        </a:ln>
                        <a:solidFill>
                          <a:srgbClr val="000000"/>
                        </a:solidFill>
                        <a:effectLst/>
                        <a:latin typeface="UT Sans" pitchFamily="50" charset="0"/>
                        <a:cs typeface="Calibri" pitchFamily="34" charset="0"/>
                      </a:endParaRPr>
                    </a:p>
                  </a:txBody>
                  <a:tcPr marL="3432" marR="343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3">
            <a:extLst>
              <a:ext uri="{FF2B5EF4-FFF2-40B4-BE49-F238E27FC236}">
                <a16:creationId xmlns:a16="http://schemas.microsoft.com/office/drawing/2014/main" id="{BBCFF846-7A77-455A-8E61-E634A3A88F55}"/>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B7C94FF9-234C-4CF5-BC82-7E898665F234}"/>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DAEA7456-AC5D-4267-9B67-6EA5E4C3DFC7}"/>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36867" name="Picture 1">
            <a:extLst>
              <a:ext uri="{FF2B5EF4-FFF2-40B4-BE49-F238E27FC236}">
                <a16:creationId xmlns:a16="http://schemas.microsoft.com/office/drawing/2014/main" id="{35A8760B-901A-458F-9085-509BDBDBE61F}"/>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Forma 1">
            <a:extLst>
              <a:ext uri="{FF2B5EF4-FFF2-40B4-BE49-F238E27FC236}">
                <a16:creationId xmlns:a16="http://schemas.microsoft.com/office/drawing/2014/main" id="{759AEF92-ABDF-4B2C-AC82-9309F3AC5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6">
            <a:extLst>
              <a:ext uri="{FF2B5EF4-FFF2-40B4-BE49-F238E27FC236}">
                <a16:creationId xmlns:a16="http://schemas.microsoft.com/office/drawing/2014/main" id="{605664FB-B3CB-4EC2-BEDB-6E16313627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1">
            <a:extLst>
              <a:ext uri="{FF2B5EF4-FFF2-40B4-BE49-F238E27FC236}">
                <a16:creationId xmlns:a16="http://schemas.microsoft.com/office/drawing/2014/main" id="{498D1FAE-4717-4261-957A-FC2600172CF6}"/>
              </a:ext>
            </a:extLst>
          </p:cNvPr>
          <p:cNvSpPr>
            <a:spLocks noChangeArrowheads="1"/>
          </p:cNvSpPr>
          <p:nvPr/>
        </p:nvSpPr>
        <p:spPr bwMode="auto">
          <a:xfrm>
            <a:off x="3640138" y="1066800"/>
            <a:ext cx="503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t-BR" altLang="en-US" sz="2800">
                <a:latin typeface="UT Sans Bold" panose="00000500000000000000" pitchFamily="50" charset="0"/>
              </a:rPr>
              <a:t>Modulul 6. Întreținerea de bază</a:t>
            </a:r>
            <a:endParaRPr lang="ro-RO" altLang="en-US" sz="2800">
              <a:latin typeface="UT Sans Bold" panose="00000500000000000000" pitchFamily="50" charset="0"/>
            </a:endParaRPr>
          </a:p>
        </p:txBody>
      </p:sp>
      <p:sp>
        <p:nvSpPr>
          <p:cNvPr id="36871" name="Content Placeholder 2">
            <a:extLst>
              <a:ext uri="{FF2B5EF4-FFF2-40B4-BE49-F238E27FC236}">
                <a16:creationId xmlns:a16="http://schemas.microsoft.com/office/drawing/2014/main" id="{7E73F56E-2596-4DBE-B70A-D451E9D03F2A}"/>
              </a:ext>
            </a:extLst>
          </p:cNvPr>
          <p:cNvSpPr txBox="1">
            <a:spLocks/>
          </p:cNvSpPr>
          <p:nvPr/>
        </p:nvSpPr>
        <p:spPr bwMode="auto">
          <a:xfrm>
            <a:off x="762000" y="1692275"/>
            <a:ext cx="762635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542925" algn="l"/>
                <a:tab pos="715963" algn="l"/>
              </a:tabLst>
              <a:defRPr>
                <a:solidFill>
                  <a:schemeClr val="tx1"/>
                </a:solidFill>
                <a:latin typeface="Arial" panose="020B0604020202020204" pitchFamily="34" charset="0"/>
                <a:cs typeface="Arial" panose="020B0604020202020204" pitchFamily="34" charset="0"/>
              </a:defRPr>
            </a:lvl1pPr>
            <a:lvl2pPr marL="742950" indent="-285750">
              <a:tabLst>
                <a:tab pos="542925" algn="l"/>
                <a:tab pos="715963" algn="l"/>
              </a:tabLst>
              <a:defRPr>
                <a:solidFill>
                  <a:schemeClr val="tx1"/>
                </a:solidFill>
                <a:latin typeface="Arial" panose="020B0604020202020204" pitchFamily="34" charset="0"/>
                <a:cs typeface="Arial" panose="020B0604020202020204" pitchFamily="34" charset="0"/>
              </a:defRPr>
            </a:lvl2pPr>
            <a:lvl3pPr marL="1143000" indent="-228600">
              <a:tabLst>
                <a:tab pos="542925" algn="l"/>
                <a:tab pos="715963" algn="l"/>
              </a:tabLst>
              <a:defRPr>
                <a:solidFill>
                  <a:schemeClr val="tx1"/>
                </a:solidFill>
                <a:latin typeface="Arial" panose="020B0604020202020204" pitchFamily="34" charset="0"/>
                <a:cs typeface="Arial" panose="020B0604020202020204" pitchFamily="34" charset="0"/>
              </a:defRPr>
            </a:lvl3pPr>
            <a:lvl4pPr marL="1600200" indent="-228600">
              <a:tabLst>
                <a:tab pos="542925" algn="l"/>
                <a:tab pos="715963" algn="l"/>
              </a:tabLst>
              <a:defRPr>
                <a:solidFill>
                  <a:schemeClr val="tx1"/>
                </a:solidFill>
                <a:latin typeface="Arial" panose="020B0604020202020204" pitchFamily="34" charset="0"/>
                <a:cs typeface="Arial" panose="020B0604020202020204" pitchFamily="34" charset="0"/>
              </a:defRPr>
            </a:lvl4pPr>
            <a:lvl5pPr marL="2057400" indent="-228600">
              <a:tabLst>
                <a:tab pos="542925" algn="l"/>
                <a:tab pos="7159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542925" algn="l"/>
                <a:tab pos="7159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542925" algn="l"/>
                <a:tab pos="7159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542925" algn="l"/>
                <a:tab pos="7159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542925" algn="l"/>
                <a:tab pos="715963" algn="l"/>
              </a:tabLs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ts val="1000"/>
              </a:spcBef>
              <a:buFont typeface="Arial" panose="020B0604020202020204" pitchFamily="34" charset="0"/>
              <a:buNone/>
            </a:pPr>
            <a:r>
              <a:rPr lang="ro-RO" altLang="en-US" sz="1600" b="1">
                <a:solidFill>
                  <a:srgbClr val="000000"/>
                </a:solidFill>
                <a:latin typeface="UT Sans" panose="00000500000000000000" pitchFamily="50" charset="0"/>
              </a:rPr>
              <a:t>6.1.	Întreținerea periodică a imprimantelor i3</a:t>
            </a:r>
          </a:p>
          <a:p>
            <a:pPr eaLnBrk="1" hangingPunct="1">
              <a:lnSpc>
                <a:spcPct val="90000"/>
              </a:lnSpc>
              <a:spcBef>
                <a:spcPts val="1000"/>
              </a:spcBef>
              <a:buFont typeface="Arial" panose="020B0604020202020204" pitchFamily="34" charset="0"/>
              <a:buNone/>
            </a:pPr>
            <a:r>
              <a:rPr lang="ro-RO" altLang="en-US" sz="1600" b="1">
                <a:solidFill>
                  <a:srgbClr val="000000"/>
                </a:solidFill>
                <a:latin typeface="UT Sans" panose="00000500000000000000" pitchFamily="50" charset="0"/>
              </a:rPr>
              <a:t>6.2.	Înlocuirea duzei</a:t>
            </a:r>
          </a:p>
          <a:p>
            <a:pPr eaLnBrk="1" hangingPunct="1">
              <a:lnSpc>
                <a:spcPct val="90000"/>
              </a:lnSpc>
              <a:spcBef>
                <a:spcPts val="1000"/>
              </a:spcBef>
              <a:buFont typeface="Arial" panose="020B0604020202020204" pitchFamily="34" charset="0"/>
              <a:buNone/>
            </a:pPr>
            <a:r>
              <a:rPr lang="ro-RO" altLang="en-US" sz="1600" b="1">
                <a:solidFill>
                  <a:srgbClr val="000000"/>
                </a:solidFill>
                <a:latin typeface="UT Sans" panose="00000500000000000000" pitchFamily="50" charset="0"/>
              </a:rPr>
              <a:t>6.3.	Ajustarea tensiunii curelei</a:t>
            </a:r>
          </a:p>
          <a:p>
            <a:pPr eaLnBrk="1" hangingPunct="1">
              <a:lnSpc>
                <a:spcPct val="90000"/>
              </a:lnSpc>
              <a:spcBef>
                <a:spcPts val="1000"/>
              </a:spcBef>
              <a:buFont typeface="Arial" panose="020B0604020202020204" pitchFamily="34" charset="0"/>
              <a:buNone/>
            </a:pPr>
            <a:r>
              <a:rPr lang="ro-RO" altLang="en-US" sz="1600" b="1">
                <a:solidFill>
                  <a:srgbClr val="000000"/>
                </a:solidFill>
                <a:latin typeface="UT Sans" panose="00000500000000000000" pitchFamily="50" charset="0"/>
              </a:rPr>
              <a:t>6.4.	Dezasamblarea hotend-ului sau heatbreak-ului blocat în răcitor</a:t>
            </a:r>
          </a:p>
          <a:p>
            <a:pPr eaLnBrk="1" hangingPunct="1">
              <a:lnSpc>
                <a:spcPct val="90000"/>
              </a:lnSpc>
              <a:spcBef>
                <a:spcPts val="1000"/>
              </a:spcBef>
              <a:buFont typeface="Arial" panose="020B0604020202020204" pitchFamily="34" charset="0"/>
              <a:buNone/>
            </a:pPr>
            <a:r>
              <a:rPr lang="ro-RO" altLang="en-US" sz="1600" b="1">
                <a:solidFill>
                  <a:srgbClr val="000000"/>
                </a:solidFill>
                <a:latin typeface="UT Sans" panose="00000500000000000000" pitchFamily="50" charset="0"/>
              </a:rPr>
              <a:t>6.5.	Îndepărtarea manuală a fibrei din extruder</a:t>
            </a:r>
          </a:p>
          <a:p>
            <a:pPr eaLnBrk="1" hangingPunct="1">
              <a:lnSpc>
                <a:spcPct val="90000"/>
              </a:lnSpc>
              <a:spcBef>
                <a:spcPts val="1000"/>
              </a:spcBef>
              <a:buFont typeface="Arial" panose="020B0604020202020204" pitchFamily="34" charset="0"/>
              <a:buNone/>
            </a:pPr>
            <a:r>
              <a:rPr lang="ro-RO" altLang="en-US" sz="1600" b="1">
                <a:solidFill>
                  <a:srgbClr val="000000"/>
                </a:solidFill>
                <a:latin typeface="UT Sans" panose="00000500000000000000" pitchFamily="50" charset="0"/>
              </a:rPr>
              <a:t>6.6.	Verificarea/alinierea roților de alimentare</a:t>
            </a:r>
          </a:p>
          <a:p>
            <a:pPr eaLnBrk="1" hangingPunct="1">
              <a:lnSpc>
                <a:spcPct val="90000"/>
              </a:lnSpc>
              <a:spcBef>
                <a:spcPts val="1000"/>
              </a:spcBef>
              <a:buFont typeface="Arial" panose="020B0604020202020204" pitchFamily="34" charset="0"/>
              <a:buNone/>
            </a:pPr>
            <a:r>
              <a:rPr lang="it-IT" altLang="en-US" sz="1600" b="1">
                <a:solidFill>
                  <a:srgbClr val="000000"/>
                </a:solidFill>
                <a:latin typeface="UT Sans" panose="00000500000000000000" pitchFamily="50" charset="0"/>
              </a:rPr>
              <a:t>6.7.	Scurtarea unui tub PTFE</a:t>
            </a:r>
            <a:endParaRPr lang="ro-RO" altLang="en-US" sz="1600" b="1">
              <a:solidFill>
                <a:srgbClr val="000000"/>
              </a:solidFill>
              <a:latin typeface="UT Sans" panose="00000500000000000000" pitchFamily="50" charset="0"/>
            </a:endParaRPr>
          </a:p>
          <a:p>
            <a:pPr eaLnBrk="1" hangingPunct="1">
              <a:lnSpc>
                <a:spcPct val="90000"/>
              </a:lnSpc>
              <a:spcBef>
                <a:spcPts val="1000"/>
              </a:spcBef>
              <a:buFont typeface="Arial" panose="020B0604020202020204" pitchFamily="34" charset="0"/>
              <a:buNone/>
            </a:pPr>
            <a:r>
              <a:rPr lang="ro-RO" altLang="en-US" sz="1600" b="1">
                <a:solidFill>
                  <a:srgbClr val="000000"/>
                </a:solidFill>
                <a:latin typeface="UT Sans" panose="00000500000000000000" pitchFamily="50" charset="0"/>
              </a:rPr>
              <a:t>6.8.	Înlocuirea foliei PEI</a:t>
            </a:r>
          </a:p>
          <a:p>
            <a:pPr eaLnBrk="1" hangingPunct="1">
              <a:lnSpc>
                <a:spcPct val="90000"/>
              </a:lnSpc>
              <a:spcBef>
                <a:spcPts val="1000"/>
              </a:spcBef>
              <a:buFont typeface="Arial" panose="020B0604020202020204" pitchFamily="34" charset="0"/>
              <a:buNone/>
            </a:pPr>
            <a:r>
              <a:rPr lang="ro-RO" altLang="en-US" sz="1600" b="1">
                <a:solidFill>
                  <a:srgbClr val="000000"/>
                </a:solidFill>
                <a:latin typeface="UT Sans" panose="00000500000000000000" pitchFamily="50" charset="0"/>
              </a:rPr>
              <a:t>6.9.	Inlocuirea termistorului hotend</a:t>
            </a:r>
          </a:p>
          <a:p>
            <a:pPr eaLnBrk="1" hangingPunct="1">
              <a:lnSpc>
                <a:spcPct val="90000"/>
              </a:lnSpc>
              <a:spcBef>
                <a:spcPts val="1000"/>
              </a:spcBef>
              <a:buFont typeface="Arial" panose="020B0604020202020204" pitchFamily="34" charset="0"/>
              <a:buNone/>
            </a:pPr>
            <a:r>
              <a:rPr lang="ro-RO" altLang="en-US" sz="1600" b="1">
                <a:solidFill>
                  <a:srgbClr val="000000"/>
                </a:solidFill>
                <a:latin typeface="UT Sans" panose="00000500000000000000" pitchFamily="50" charset="0"/>
              </a:rPr>
              <a:t>6.10.	Înlocuirea blocului de căldură/încălzire/răcire</a:t>
            </a:r>
          </a:p>
          <a:p>
            <a:pPr eaLnBrk="1" hangingPunct="1">
              <a:lnSpc>
                <a:spcPct val="90000"/>
              </a:lnSpc>
              <a:spcBef>
                <a:spcPts val="1000"/>
              </a:spcBef>
              <a:buFont typeface="Arial" panose="020B0604020202020204" pitchFamily="34" charset="0"/>
              <a:buNone/>
            </a:pPr>
            <a:r>
              <a:rPr lang="ro-RO" altLang="en-US" sz="1600" b="1">
                <a:solidFill>
                  <a:srgbClr val="000000"/>
                </a:solidFill>
                <a:latin typeface="UT Sans" panose="00000500000000000000" pitchFamily="50" charset="0"/>
              </a:rPr>
              <a:t>6.11.	Actualizarea firmware-ului</a:t>
            </a:r>
          </a:p>
          <a:p>
            <a:pPr eaLnBrk="1" hangingPunct="1">
              <a:lnSpc>
                <a:spcPct val="90000"/>
              </a:lnSpc>
              <a:spcBef>
                <a:spcPts val="1000"/>
              </a:spcBef>
              <a:buFont typeface="Arial" panose="020B0604020202020204" pitchFamily="34" charset="0"/>
              <a:buNone/>
            </a:pPr>
            <a:r>
              <a:rPr lang="ro-RO" altLang="en-US" sz="1600" b="1">
                <a:solidFill>
                  <a:srgbClr val="000000"/>
                </a:solidFill>
                <a:latin typeface="UT Sans" panose="00000500000000000000" pitchFamily="50" charset="0"/>
              </a:rPr>
              <a:t>6.12.	Testarea de siguranță</a:t>
            </a:r>
          </a:p>
          <a:p>
            <a:pPr eaLnBrk="1" hangingPunct="1">
              <a:lnSpc>
                <a:spcPct val="90000"/>
              </a:lnSpc>
              <a:spcBef>
                <a:spcPts val="1000"/>
              </a:spcBef>
              <a:buFont typeface="Arial" panose="020B0604020202020204" pitchFamily="34" charset="0"/>
              <a:buNone/>
            </a:pPr>
            <a:r>
              <a:rPr lang="ro-RO" altLang="en-US" sz="1600" b="1">
                <a:solidFill>
                  <a:srgbClr val="000000"/>
                </a:solidFill>
                <a:latin typeface="UT Sans" panose="00000500000000000000" pitchFamily="50" charset="0"/>
              </a:rPr>
              <a:t>6.13.	Sfaturi de întreținere a imprimantei</a:t>
            </a:r>
          </a:p>
          <a:p>
            <a:pPr eaLnBrk="1" hangingPunct="1">
              <a:lnSpc>
                <a:spcPct val="90000"/>
              </a:lnSpc>
              <a:spcBef>
                <a:spcPts val="1000"/>
              </a:spcBef>
              <a:buFont typeface="Arial" panose="020B0604020202020204" pitchFamily="34" charset="0"/>
              <a:buNone/>
            </a:pPr>
            <a:r>
              <a:rPr lang="ro-RO" altLang="en-US" sz="1600" b="1">
                <a:solidFill>
                  <a:srgbClr val="000000"/>
                </a:solidFill>
                <a:latin typeface="UT Sans" panose="00000500000000000000" pitchFamily="50" charset="0"/>
              </a:rPr>
              <a:t>6.14.	Calibrarea primului strat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a:extLst>
              <a:ext uri="{FF2B5EF4-FFF2-40B4-BE49-F238E27FC236}">
                <a16:creationId xmlns:a16="http://schemas.microsoft.com/office/drawing/2014/main" id="{9EACCE29-D268-4728-8822-E575F07A3E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00525" y="1752600"/>
            <a:ext cx="491966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1" name="Group 3">
            <a:extLst>
              <a:ext uri="{FF2B5EF4-FFF2-40B4-BE49-F238E27FC236}">
                <a16:creationId xmlns:a16="http://schemas.microsoft.com/office/drawing/2014/main" id="{BA728037-9BB6-4AFE-BA39-0F779DDA3121}"/>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F0F1315D-0378-47AC-A41A-1CCC0D19BCD4}"/>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16C67E20-16D1-441D-9929-997924FF5ECD}"/>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37892" name="Picture 1">
            <a:extLst>
              <a:ext uri="{FF2B5EF4-FFF2-40B4-BE49-F238E27FC236}">
                <a16:creationId xmlns:a16="http://schemas.microsoft.com/office/drawing/2014/main" id="{6216E77C-F410-403E-8299-ACB78FD3ACD1}"/>
              </a:ext>
            </a:extLst>
          </p:cNvPr>
          <p:cNvPicPr>
            <a:picLocks noChangeAspect="1"/>
          </p:cNvPicPr>
          <p:nvPr/>
        </p:nvPicPr>
        <p:blipFill>
          <a:blip r:embed="rId3">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Forma 1">
            <a:extLst>
              <a:ext uri="{FF2B5EF4-FFF2-40B4-BE49-F238E27FC236}">
                <a16:creationId xmlns:a16="http://schemas.microsoft.com/office/drawing/2014/main" id="{84A99633-2463-42D4-AA6F-839F8D80BD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6">
            <a:extLst>
              <a:ext uri="{FF2B5EF4-FFF2-40B4-BE49-F238E27FC236}">
                <a16:creationId xmlns:a16="http://schemas.microsoft.com/office/drawing/2014/main" id="{9B585078-CF61-41E7-8965-F545B9E6D3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1">
            <a:extLst>
              <a:ext uri="{FF2B5EF4-FFF2-40B4-BE49-F238E27FC236}">
                <a16:creationId xmlns:a16="http://schemas.microsoft.com/office/drawing/2014/main" id="{D223DA80-4D4B-4158-BAAC-F2AD18D5CEFD}"/>
              </a:ext>
            </a:extLst>
          </p:cNvPr>
          <p:cNvSpPr>
            <a:spLocks noChangeArrowheads="1"/>
          </p:cNvSpPr>
          <p:nvPr/>
        </p:nvSpPr>
        <p:spPr bwMode="auto">
          <a:xfrm>
            <a:off x="527050" y="1752600"/>
            <a:ext cx="404495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b="1">
                <a:latin typeface="UT Sans" panose="00000500000000000000" pitchFamily="50" charset="0"/>
              </a:rPr>
              <a:t>Instrumente utile:</a:t>
            </a:r>
          </a:p>
          <a:p>
            <a:pPr>
              <a:spcAft>
                <a:spcPts val="1200"/>
              </a:spcAft>
            </a:pPr>
            <a:r>
              <a:rPr lang="ro-RO" altLang="en-US">
                <a:latin typeface="UT Sans" panose="00000500000000000000" pitchFamily="50" charset="0"/>
              </a:rPr>
              <a:t>Pe lângă instrumentele obișnuite, cum ar fi cheile Allen, cleștele cu vârf ac și prosoapele de hârtie IPA +, s-ar putea să aveți nevoie de lubrifiant Prusa și aer comprimat.</a:t>
            </a:r>
          </a:p>
          <a:p>
            <a:pPr>
              <a:buFont typeface="Wingdings" panose="05000000000000000000" pitchFamily="2" charset="2"/>
              <a:buChar char="§"/>
            </a:pPr>
            <a:r>
              <a:rPr lang="ro-RO" altLang="en-US" b="1">
                <a:latin typeface="UT Sans" panose="00000500000000000000" pitchFamily="50" charset="0"/>
              </a:rPr>
              <a:t>Verificarea axelor: </a:t>
            </a:r>
            <a:r>
              <a:rPr lang="ro-RO" altLang="en-US">
                <a:latin typeface="UT Sans" panose="00000500000000000000" pitchFamily="50" charset="0"/>
              </a:rPr>
              <a:t>tije netede, rulmenți, cureaua cu scripeți, șurubul elicoidal, curelele de pe axele Y și X</a:t>
            </a:r>
          </a:p>
          <a:p>
            <a:pPr>
              <a:buFont typeface="Wingdings" panose="05000000000000000000" pitchFamily="2" charset="2"/>
              <a:buChar char="§"/>
            </a:pPr>
            <a:r>
              <a:rPr lang="ro-RO" altLang="en-US" b="1">
                <a:latin typeface="UT Sans" panose="00000500000000000000" pitchFamily="50" charset="0"/>
              </a:rPr>
              <a:t>Curățarea tablei de oțel flexibile</a:t>
            </a:r>
          </a:p>
          <a:p>
            <a:pPr>
              <a:buFont typeface="Wingdings" panose="05000000000000000000" pitchFamily="2" charset="2"/>
              <a:buChar char="§"/>
            </a:pPr>
            <a:r>
              <a:rPr lang="ro-RO" altLang="en-US" b="1">
                <a:latin typeface="UT Sans" panose="00000500000000000000" pitchFamily="50" charset="0"/>
              </a:rPr>
              <a:t>Verificarea ventilatoarelor</a:t>
            </a:r>
          </a:p>
          <a:p>
            <a:pPr>
              <a:buFont typeface="Wingdings" panose="05000000000000000000" pitchFamily="2" charset="2"/>
              <a:buChar char="§"/>
            </a:pPr>
            <a:r>
              <a:rPr lang="ro-RO" altLang="en-US" b="1">
                <a:latin typeface="UT Sans" panose="00000500000000000000" pitchFamily="50" charset="0"/>
              </a:rPr>
              <a:t>Angrenajul de extrudare</a:t>
            </a:r>
          </a:p>
          <a:p>
            <a:pPr>
              <a:buFont typeface="Wingdings" panose="05000000000000000000" pitchFamily="2" charset="2"/>
              <a:buChar char="§"/>
            </a:pPr>
            <a:r>
              <a:rPr lang="ro-RO" altLang="en-US" b="1">
                <a:latin typeface="UT Sans" panose="00000500000000000000" pitchFamily="50" charset="0"/>
              </a:rPr>
              <a:t>Curățarea și lubrifierea periodică</a:t>
            </a:r>
          </a:p>
          <a:p>
            <a:pPr>
              <a:buFont typeface="Wingdings" panose="05000000000000000000" pitchFamily="2" charset="2"/>
              <a:buChar char="§"/>
            </a:pPr>
            <a:r>
              <a:rPr lang="ro-RO" altLang="en-US" b="1">
                <a:latin typeface="UT Sans" panose="00000500000000000000" pitchFamily="50" charset="0"/>
              </a:rPr>
              <a:t>Verificarea părții electronice</a:t>
            </a:r>
          </a:p>
          <a:p>
            <a:pPr>
              <a:buFont typeface="Wingdings" panose="05000000000000000000" pitchFamily="2" charset="2"/>
              <a:buChar char="§"/>
            </a:pPr>
            <a:r>
              <a:rPr lang="ro-RO" altLang="en-US" b="1">
                <a:latin typeface="UT Sans" panose="00000500000000000000" pitchFamily="50" charset="0"/>
              </a:rPr>
              <a:t>Schimbarea duzei</a:t>
            </a:r>
          </a:p>
          <a:p>
            <a:pPr>
              <a:buFont typeface="Wingdings" panose="05000000000000000000" pitchFamily="2" charset="2"/>
              <a:buChar char="§"/>
            </a:pPr>
            <a:r>
              <a:rPr lang="ro-RO" altLang="en-US" b="1">
                <a:latin typeface="UT Sans" panose="00000500000000000000" pitchFamily="50" charset="0"/>
              </a:rPr>
              <a:t>Firmware și software</a:t>
            </a:r>
          </a:p>
          <a:p>
            <a:endParaRPr lang="ro-RO" altLang="en-US">
              <a:latin typeface="UT Sans" panose="00000500000000000000" pitchFamily="50" charset="0"/>
            </a:endParaRPr>
          </a:p>
        </p:txBody>
      </p:sp>
      <p:sp>
        <p:nvSpPr>
          <p:cNvPr id="37896" name="Rectangle 2">
            <a:extLst>
              <a:ext uri="{FF2B5EF4-FFF2-40B4-BE49-F238E27FC236}">
                <a16:creationId xmlns:a16="http://schemas.microsoft.com/office/drawing/2014/main" id="{29395CB4-5E90-4EF3-8CA1-8A1283C89F85}"/>
              </a:ext>
            </a:extLst>
          </p:cNvPr>
          <p:cNvSpPr>
            <a:spLocks noChangeArrowheads="1"/>
          </p:cNvSpPr>
          <p:nvPr/>
        </p:nvSpPr>
        <p:spPr bwMode="auto">
          <a:xfrm>
            <a:off x="527050" y="1225550"/>
            <a:ext cx="6559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1950" algn="l"/>
                <a:tab pos="542925" algn="l"/>
              </a:tabLst>
              <a:defRPr>
                <a:solidFill>
                  <a:schemeClr val="tx1"/>
                </a:solidFill>
                <a:latin typeface="Arial" panose="020B0604020202020204" pitchFamily="34" charset="0"/>
                <a:cs typeface="Arial" panose="020B0604020202020204" pitchFamily="34" charset="0"/>
              </a:defRPr>
            </a:lvl1pPr>
            <a:lvl2pPr marL="742950" indent="-285750">
              <a:tabLst>
                <a:tab pos="361950" algn="l"/>
                <a:tab pos="542925" algn="l"/>
              </a:tabLst>
              <a:defRPr>
                <a:solidFill>
                  <a:schemeClr val="tx1"/>
                </a:solidFill>
                <a:latin typeface="Arial" panose="020B0604020202020204" pitchFamily="34" charset="0"/>
                <a:cs typeface="Arial" panose="020B0604020202020204" pitchFamily="34" charset="0"/>
              </a:defRPr>
            </a:lvl2pPr>
            <a:lvl3pPr marL="1143000" indent="-228600">
              <a:tabLst>
                <a:tab pos="361950" algn="l"/>
                <a:tab pos="542925" algn="l"/>
              </a:tabLst>
              <a:defRPr>
                <a:solidFill>
                  <a:schemeClr val="tx1"/>
                </a:solidFill>
                <a:latin typeface="Arial" panose="020B0604020202020204" pitchFamily="34" charset="0"/>
                <a:cs typeface="Arial" panose="020B0604020202020204" pitchFamily="34" charset="0"/>
              </a:defRPr>
            </a:lvl3pPr>
            <a:lvl4pPr marL="1600200" indent="-228600">
              <a:tabLst>
                <a:tab pos="361950" algn="l"/>
                <a:tab pos="542925" algn="l"/>
              </a:tabLst>
              <a:defRPr>
                <a:solidFill>
                  <a:schemeClr val="tx1"/>
                </a:solidFill>
                <a:latin typeface="Arial" panose="020B0604020202020204" pitchFamily="34" charset="0"/>
                <a:cs typeface="Arial" panose="020B0604020202020204" pitchFamily="34" charset="0"/>
              </a:defRPr>
            </a:lvl4pPr>
            <a:lvl5pPr marL="2057400" indent="-228600">
              <a:tabLst>
                <a:tab pos="361950" algn="l"/>
                <a:tab pos="5429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9pPr>
          </a:lstStyle>
          <a:p>
            <a:r>
              <a:rPr lang="ro-RO" altLang="en-US" sz="2000" b="1">
                <a:latin typeface="UT Sans Bold" panose="00000500000000000000" pitchFamily="50" charset="0"/>
              </a:rPr>
              <a:t>6.1.	Întreținerea periodică a imprimantelor i3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3">
            <a:extLst>
              <a:ext uri="{FF2B5EF4-FFF2-40B4-BE49-F238E27FC236}">
                <a16:creationId xmlns:a16="http://schemas.microsoft.com/office/drawing/2014/main" id="{CC7EC34E-C03C-47EC-97BC-8D6139310B9A}"/>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ACA2BD39-0D24-442C-ACFB-2361D31CD179}"/>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7275FC6F-3DCE-4074-BA8B-7ED389E36650}"/>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38915" name="Picture 1">
            <a:extLst>
              <a:ext uri="{FF2B5EF4-FFF2-40B4-BE49-F238E27FC236}">
                <a16:creationId xmlns:a16="http://schemas.microsoft.com/office/drawing/2014/main" id="{531A632D-2743-438B-B3A3-59518F08F819}"/>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Forma 1">
            <a:extLst>
              <a:ext uri="{FF2B5EF4-FFF2-40B4-BE49-F238E27FC236}">
                <a16:creationId xmlns:a16="http://schemas.microsoft.com/office/drawing/2014/main" id="{9EB13F5D-181D-48E8-AE25-C14409252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16">
            <a:extLst>
              <a:ext uri="{FF2B5EF4-FFF2-40B4-BE49-F238E27FC236}">
                <a16:creationId xmlns:a16="http://schemas.microsoft.com/office/drawing/2014/main" id="{3F60EEDF-3C0B-42E3-9651-0A7A856383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1">
            <a:extLst>
              <a:ext uri="{FF2B5EF4-FFF2-40B4-BE49-F238E27FC236}">
                <a16:creationId xmlns:a16="http://schemas.microsoft.com/office/drawing/2014/main" id="{F754FB5E-608D-4E51-B393-46AA514FC971}"/>
              </a:ext>
            </a:extLst>
          </p:cNvPr>
          <p:cNvSpPr>
            <a:spLocks noChangeArrowheads="1"/>
          </p:cNvSpPr>
          <p:nvPr/>
        </p:nvSpPr>
        <p:spPr bwMode="auto">
          <a:xfrm>
            <a:off x="527050" y="1752600"/>
            <a:ext cx="6102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o-RO" altLang="en-US">
                <a:latin typeface="UT Sans" panose="00000500000000000000" pitchFamily="50" charset="0"/>
              </a:rPr>
              <a:t>Imprimantele originale Prusa i3 folosesc E3D V6 Hotend. </a:t>
            </a:r>
          </a:p>
          <a:p>
            <a:pPr algn="just"/>
            <a:r>
              <a:rPr lang="ro-RO" altLang="en-US">
                <a:latin typeface="UT Sans" panose="00000500000000000000" pitchFamily="50" charset="0"/>
              </a:rPr>
              <a:t>Acestea sunt compatibile cu duzele E3D V6 1,75 mm. </a:t>
            </a:r>
          </a:p>
          <a:p>
            <a:pPr algn="just"/>
            <a:r>
              <a:rPr lang="ro-RO" altLang="en-US">
                <a:latin typeface="UT Sans" panose="00000500000000000000" pitchFamily="50" charset="0"/>
              </a:rPr>
              <a:t>Duza stoc care însoțește imprimanta este o duză de alamă E3D 0,4 mm, dar pot fi utilizate și alte tipuri și diametre.</a:t>
            </a:r>
          </a:p>
        </p:txBody>
      </p:sp>
      <p:sp>
        <p:nvSpPr>
          <p:cNvPr id="38919" name="Rectangle 2">
            <a:extLst>
              <a:ext uri="{FF2B5EF4-FFF2-40B4-BE49-F238E27FC236}">
                <a16:creationId xmlns:a16="http://schemas.microsoft.com/office/drawing/2014/main" id="{98E9A737-EEB3-4B17-B2D9-295BCACC625F}"/>
              </a:ext>
            </a:extLst>
          </p:cNvPr>
          <p:cNvSpPr>
            <a:spLocks noChangeArrowheads="1"/>
          </p:cNvSpPr>
          <p:nvPr/>
        </p:nvSpPr>
        <p:spPr bwMode="auto">
          <a:xfrm>
            <a:off x="527050" y="1225550"/>
            <a:ext cx="6559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1950" algn="l"/>
                <a:tab pos="542925" algn="l"/>
              </a:tabLst>
              <a:defRPr>
                <a:solidFill>
                  <a:schemeClr val="tx1"/>
                </a:solidFill>
                <a:latin typeface="Arial" panose="020B0604020202020204" pitchFamily="34" charset="0"/>
                <a:cs typeface="Arial" panose="020B0604020202020204" pitchFamily="34" charset="0"/>
              </a:defRPr>
            </a:lvl1pPr>
            <a:lvl2pPr marL="742950" indent="-285750">
              <a:tabLst>
                <a:tab pos="361950" algn="l"/>
                <a:tab pos="542925" algn="l"/>
              </a:tabLst>
              <a:defRPr>
                <a:solidFill>
                  <a:schemeClr val="tx1"/>
                </a:solidFill>
                <a:latin typeface="Arial" panose="020B0604020202020204" pitchFamily="34" charset="0"/>
                <a:cs typeface="Arial" panose="020B0604020202020204" pitchFamily="34" charset="0"/>
              </a:defRPr>
            </a:lvl2pPr>
            <a:lvl3pPr marL="1143000" indent="-228600">
              <a:tabLst>
                <a:tab pos="361950" algn="l"/>
                <a:tab pos="542925" algn="l"/>
              </a:tabLst>
              <a:defRPr>
                <a:solidFill>
                  <a:schemeClr val="tx1"/>
                </a:solidFill>
                <a:latin typeface="Arial" panose="020B0604020202020204" pitchFamily="34" charset="0"/>
                <a:cs typeface="Arial" panose="020B0604020202020204" pitchFamily="34" charset="0"/>
              </a:defRPr>
            </a:lvl3pPr>
            <a:lvl4pPr marL="1600200" indent="-228600">
              <a:tabLst>
                <a:tab pos="361950" algn="l"/>
                <a:tab pos="542925" algn="l"/>
              </a:tabLst>
              <a:defRPr>
                <a:solidFill>
                  <a:schemeClr val="tx1"/>
                </a:solidFill>
                <a:latin typeface="Arial" panose="020B0604020202020204" pitchFamily="34" charset="0"/>
                <a:cs typeface="Arial" panose="020B0604020202020204" pitchFamily="34" charset="0"/>
              </a:defRPr>
            </a:lvl4pPr>
            <a:lvl5pPr marL="2057400" indent="-228600">
              <a:tabLst>
                <a:tab pos="361950" algn="l"/>
                <a:tab pos="5429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9pPr>
          </a:lstStyle>
          <a:p>
            <a:r>
              <a:rPr lang="ro-RO" altLang="en-US" sz="2000" b="1">
                <a:latin typeface="UT Sans Bold" panose="00000500000000000000" pitchFamily="50" charset="0"/>
              </a:rPr>
              <a:t>6.2.	Înlocuirea duzei</a:t>
            </a:r>
          </a:p>
        </p:txBody>
      </p:sp>
      <p:pic>
        <p:nvPicPr>
          <p:cNvPr id="38920" name="Picture 6">
            <a:extLst>
              <a:ext uri="{FF2B5EF4-FFF2-40B4-BE49-F238E27FC236}">
                <a16:creationId xmlns:a16="http://schemas.microsoft.com/office/drawing/2014/main" id="{57840169-6AB5-4C3E-A928-A627BD893FD0}"/>
              </a:ext>
            </a:extLst>
          </p:cNvPr>
          <p:cNvPicPr>
            <a:picLocks noChangeAspect="1"/>
          </p:cNvPicPr>
          <p:nvPr/>
        </p:nvPicPr>
        <p:blipFill>
          <a:blip r:embed="rId5">
            <a:extLst>
              <a:ext uri="{28A0092B-C50C-407E-A947-70E740481C1C}">
                <a14:useLocalDpi xmlns:a14="http://schemas.microsoft.com/office/drawing/2010/main" val="0"/>
              </a:ext>
            </a:extLst>
          </a:blip>
          <a:srcRect l="2" r="63171" b="49403"/>
          <a:stretch>
            <a:fillRect/>
          </a:stretch>
        </p:blipFill>
        <p:spPr bwMode="auto">
          <a:xfrm>
            <a:off x="6837363" y="1425575"/>
            <a:ext cx="20034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Rectangle 7">
            <a:extLst>
              <a:ext uri="{FF2B5EF4-FFF2-40B4-BE49-F238E27FC236}">
                <a16:creationId xmlns:a16="http://schemas.microsoft.com/office/drawing/2014/main" id="{B429190E-B072-4A24-9810-B937FD3B27C0}"/>
              </a:ext>
            </a:extLst>
          </p:cNvPr>
          <p:cNvSpPr>
            <a:spLocks noChangeArrowheads="1"/>
          </p:cNvSpPr>
          <p:nvPr/>
        </p:nvSpPr>
        <p:spPr bwMode="auto">
          <a:xfrm>
            <a:off x="1143000" y="3024188"/>
            <a:ext cx="753268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b="1">
                <a:latin typeface="UT Sans" panose="00000500000000000000" pitchFamily="50" charset="0"/>
              </a:rPr>
              <a:t>Inspecția finală</a:t>
            </a:r>
          </a:p>
          <a:p>
            <a:r>
              <a:rPr lang="ro-RO" altLang="en-US">
                <a:latin typeface="UT Sans" panose="00000500000000000000" pitchFamily="50" charset="0"/>
              </a:rPr>
              <a:t>Trebuie să existe întotdeauna un spațiu liber (~0,5 mm) între duză și blocul de încălzire (imaginea stângă). Duza trebuie să fie strânsă/securizată în blocul de încălzire, blocată împotriva căderii de căldură, în timp ce este încălzită (imaginea din dreapta).</a:t>
            </a:r>
          </a:p>
        </p:txBody>
      </p:sp>
      <p:pic>
        <p:nvPicPr>
          <p:cNvPr id="38922" name="Picture 8">
            <a:extLst>
              <a:ext uri="{FF2B5EF4-FFF2-40B4-BE49-F238E27FC236}">
                <a16:creationId xmlns:a16="http://schemas.microsoft.com/office/drawing/2014/main" id="{F0891525-A381-4B79-AAC0-D2D87FE23AEA}"/>
              </a:ext>
            </a:extLst>
          </p:cNvPr>
          <p:cNvPicPr>
            <a:picLocks noChangeAspect="1"/>
          </p:cNvPicPr>
          <p:nvPr/>
        </p:nvPicPr>
        <p:blipFill>
          <a:blip r:embed="rId6">
            <a:extLst>
              <a:ext uri="{28A0092B-C50C-407E-A947-70E740481C1C}">
                <a14:useLocalDpi xmlns:a14="http://schemas.microsoft.com/office/drawing/2010/main" val="0"/>
              </a:ext>
            </a:extLst>
          </a:blip>
          <a:srcRect b="9517"/>
          <a:stretch>
            <a:fillRect/>
          </a:stretch>
        </p:blipFill>
        <p:spPr bwMode="auto">
          <a:xfrm>
            <a:off x="60325" y="4602163"/>
            <a:ext cx="5767388"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9">
            <a:extLst>
              <a:ext uri="{FF2B5EF4-FFF2-40B4-BE49-F238E27FC236}">
                <a16:creationId xmlns:a16="http://schemas.microsoft.com/office/drawing/2014/main" id="{D6D179C4-1D06-4436-B601-76EC461DF3A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70625" y="4200525"/>
            <a:ext cx="2859088"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3">
            <a:extLst>
              <a:ext uri="{FF2B5EF4-FFF2-40B4-BE49-F238E27FC236}">
                <a16:creationId xmlns:a16="http://schemas.microsoft.com/office/drawing/2014/main" id="{B17AAB6D-1798-4966-9686-CC70B5D297E0}"/>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3E833EBE-F78C-473F-B78D-CAFC7B3CC53A}"/>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BAD990D9-CFA3-4960-9242-E12464F2AD28}"/>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39939" name="Picture 1">
            <a:extLst>
              <a:ext uri="{FF2B5EF4-FFF2-40B4-BE49-F238E27FC236}">
                <a16:creationId xmlns:a16="http://schemas.microsoft.com/office/drawing/2014/main" id="{AC7A60CC-1F79-4834-87FD-4ED350F4A630}"/>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Forma 1">
            <a:extLst>
              <a:ext uri="{FF2B5EF4-FFF2-40B4-BE49-F238E27FC236}">
                <a16:creationId xmlns:a16="http://schemas.microsoft.com/office/drawing/2014/main" id="{7B5A7F98-E0EC-445E-B87B-101ECBEFB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6">
            <a:extLst>
              <a:ext uri="{FF2B5EF4-FFF2-40B4-BE49-F238E27FC236}">
                <a16:creationId xmlns:a16="http://schemas.microsoft.com/office/drawing/2014/main" id="{8CE7ED5F-EE10-4249-8062-2035E2869A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1">
            <a:extLst>
              <a:ext uri="{FF2B5EF4-FFF2-40B4-BE49-F238E27FC236}">
                <a16:creationId xmlns:a16="http://schemas.microsoft.com/office/drawing/2014/main" id="{91FCAF57-BBD1-4684-801F-9CD057C2556C}"/>
              </a:ext>
            </a:extLst>
          </p:cNvPr>
          <p:cNvSpPr>
            <a:spLocks noChangeArrowheads="1"/>
          </p:cNvSpPr>
          <p:nvPr/>
        </p:nvSpPr>
        <p:spPr bwMode="auto">
          <a:xfrm>
            <a:off x="527050" y="1752600"/>
            <a:ext cx="81486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o-RO" altLang="en-US">
                <a:latin typeface="UT Sans" panose="00000500000000000000" pitchFamily="50" charset="0"/>
              </a:rPr>
              <a:t>Curelele slăbite pot cauza o defecțiune a imprimantei și conduc la imprimarea necorespunzătoare. Aceasta poate provoca schimbarea stratului, Ghosting, sau alte anomalii de imprimare, cum ar fi obținerea unei forme neregulate în loc de un cerc perfect, atunci când imprimați un cilindru. Cureaua cu axa Y este situată sub patul termic, cea cu axa X mută capul de imprimare. Toate ajustările se fac cu cheia Allen 2,5 mm.</a:t>
            </a:r>
          </a:p>
        </p:txBody>
      </p:sp>
      <p:sp>
        <p:nvSpPr>
          <p:cNvPr id="39943" name="Rectangle 2">
            <a:extLst>
              <a:ext uri="{FF2B5EF4-FFF2-40B4-BE49-F238E27FC236}">
                <a16:creationId xmlns:a16="http://schemas.microsoft.com/office/drawing/2014/main" id="{47C54533-180D-40C9-B27A-055F6B932815}"/>
              </a:ext>
            </a:extLst>
          </p:cNvPr>
          <p:cNvSpPr>
            <a:spLocks noChangeArrowheads="1"/>
          </p:cNvSpPr>
          <p:nvPr/>
        </p:nvSpPr>
        <p:spPr bwMode="auto">
          <a:xfrm>
            <a:off x="527050" y="1225550"/>
            <a:ext cx="6559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1950" algn="l"/>
                <a:tab pos="542925" algn="l"/>
              </a:tabLst>
              <a:defRPr>
                <a:solidFill>
                  <a:schemeClr val="tx1"/>
                </a:solidFill>
                <a:latin typeface="Arial" panose="020B0604020202020204" pitchFamily="34" charset="0"/>
                <a:cs typeface="Arial" panose="020B0604020202020204" pitchFamily="34" charset="0"/>
              </a:defRPr>
            </a:lvl1pPr>
            <a:lvl2pPr marL="742950" indent="-285750">
              <a:tabLst>
                <a:tab pos="361950" algn="l"/>
                <a:tab pos="542925" algn="l"/>
              </a:tabLst>
              <a:defRPr>
                <a:solidFill>
                  <a:schemeClr val="tx1"/>
                </a:solidFill>
                <a:latin typeface="Arial" panose="020B0604020202020204" pitchFamily="34" charset="0"/>
                <a:cs typeface="Arial" panose="020B0604020202020204" pitchFamily="34" charset="0"/>
              </a:defRPr>
            </a:lvl2pPr>
            <a:lvl3pPr marL="1143000" indent="-228600">
              <a:tabLst>
                <a:tab pos="361950" algn="l"/>
                <a:tab pos="542925" algn="l"/>
              </a:tabLst>
              <a:defRPr>
                <a:solidFill>
                  <a:schemeClr val="tx1"/>
                </a:solidFill>
                <a:latin typeface="Arial" panose="020B0604020202020204" pitchFamily="34" charset="0"/>
                <a:cs typeface="Arial" panose="020B0604020202020204" pitchFamily="34" charset="0"/>
              </a:defRPr>
            </a:lvl3pPr>
            <a:lvl4pPr marL="1600200" indent="-228600">
              <a:tabLst>
                <a:tab pos="361950" algn="l"/>
                <a:tab pos="542925" algn="l"/>
              </a:tabLst>
              <a:defRPr>
                <a:solidFill>
                  <a:schemeClr val="tx1"/>
                </a:solidFill>
                <a:latin typeface="Arial" panose="020B0604020202020204" pitchFamily="34" charset="0"/>
                <a:cs typeface="Arial" panose="020B0604020202020204" pitchFamily="34" charset="0"/>
              </a:defRPr>
            </a:lvl4pPr>
            <a:lvl5pPr marL="2057400" indent="-228600">
              <a:tabLst>
                <a:tab pos="361950" algn="l"/>
                <a:tab pos="5429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9pPr>
          </a:lstStyle>
          <a:p>
            <a:r>
              <a:rPr lang="ro-RO" altLang="en-US" sz="2000" b="1">
                <a:latin typeface="UT Sans Bold" panose="00000500000000000000" pitchFamily="50" charset="0"/>
              </a:rPr>
              <a:t>6.3.	Ajustarea tensiunii curelei</a:t>
            </a:r>
          </a:p>
        </p:txBody>
      </p:sp>
      <p:sp>
        <p:nvSpPr>
          <p:cNvPr id="39944" name="Rectangle 7">
            <a:extLst>
              <a:ext uri="{FF2B5EF4-FFF2-40B4-BE49-F238E27FC236}">
                <a16:creationId xmlns:a16="http://schemas.microsoft.com/office/drawing/2014/main" id="{54F4174A-DD10-4FA4-910E-6F29E55B6EF5}"/>
              </a:ext>
            </a:extLst>
          </p:cNvPr>
          <p:cNvSpPr>
            <a:spLocks noChangeArrowheads="1"/>
          </p:cNvSpPr>
          <p:nvPr/>
        </p:nvSpPr>
        <p:spPr bwMode="auto">
          <a:xfrm>
            <a:off x="925513" y="3443288"/>
            <a:ext cx="5121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Char char="§"/>
            </a:pPr>
            <a:r>
              <a:rPr lang="ro-RO" altLang="en-US" b="1">
                <a:latin typeface="UT Sans" panose="00000500000000000000" pitchFamily="50" charset="0"/>
              </a:rPr>
              <a:t>Verificarea tensiunii curelei</a:t>
            </a:r>
          </a:p>
          <a:p>
            <a:pPr>
              <a:buFont typeface="Wingdings" panose="05000000000000000000" pitchFamily="2" charset="2"/>
              <a:buChar char="§"/>
            </a:pPr>
            <a:r>
              <a:rPr lang="ro-RO" altLang="en-US" b="1">
                <a:latin typeface="UT Sans" panose="00000500000000000000" pitchFamily="50" charset="0"/>
              </a:rPr>
              <a:t>Reglarea curelelor de pe axa X și Y</a:t>
            </a:r>
            <a:endParaRPr lang="ro-RO" altLang="en-US">
              <a:latin typeface="UT Sans" panose="00000500000000000000" pitchFamily="50" charset="0"/>
            </a:endParaRPr>
          </a:p>
        </p:txBody>
      </p:sp>
      <p:pic>
        <p:nvPicPr>
          <p:cNvPr id="39945" name="Picture 3">
            <a:extLst>
              <a:ext uri="{FF2B5EF4-FFF2-40B4-BE49-F238E27FC236}">
                <a16:creationId xmlns:a16="http://schemas.microsoft.com/office/drawing/2014/main" id="{C99474C2-DB8D-4D2E-9C18-E5351C8628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463" y="4298950"/>
            <a:ext cx="2847975"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10">
            <a:extLst>
              <a:ext uri="{FF2B5EF4-FFF2-40B4-BE49-F238E27FC236}">
                <a16:creationId xmlns:a16="http://schemas.microsoft.com/office/drawing/2014/main" id="{80DEFCEC-AB62-41B8-BDE5-9FED292F934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54375" y="4298950"/>
            <a:ext cx="2665413"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11">
            <a:extLst>
              <a:ext uri="{FF2B5EF4-FFF2-40B4-BE49-F238E27FC236}">
                <a16:creationId xmlns:a16="http://schemas.microsoft.com/office/drawing/2014/main" id="{2CAF78CC-3C89-4285-9ED0-7E9C7FC8F03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81725" y="4235450"/>
            <a:ext cx="249396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3">
            <a:extLst>
              <a:ext uri="{FF2B5EF4-FFF2-40B4-BE49-F238E27FC236}">
                <a16:creationId xmlns:a16="http://schemas.microsoft.com/office/drawing/2014/main" id="{D7EE9867-6AFB-4D14-A8F0-B91E83E091B5}"/>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DA894497-A813-4CBE-A755-02F76827D134}"/>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6BE6EF49-71F9-4A95-9B9C-CD254DA69098}"/>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40963" name="Picture 1">
            <a:extLst>
              <a:ext uri="{FF2B5EF4-FFF2-40B4-BE49-F238E27FC236}">
                <a16:creationId xmlns:a16="http://schemas.microsoft.com/office/drawing/2014/main" id="{93BD1FC0-005A-4632-9AB8-23FB381A6B5C}"/>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Forma 1">
            <a:extLst>
              <a:ext uri="{FF2B5EF4-FFF2-40B4-BE49-F238E27FC236}">
                <a16:creationId xmlns:a16="http://schemas.microsoft.com/office/drawing/2014/main" id="{B3797CA0-C4EB-44C0-9DD2-551F35988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6">
            <a:extLst>
              <a:ext uri="{FF2B5EF4-FFF2-40B4-BE49-F238E27FC236}">
                <a16:creationId xmlns:a16="http://schemas.microsoft.com/office/drawing/2014/main" id="{539B9B23-B3FB-4043-B06F-C78D2E0C7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1">
            <a:extLst>
              <a:ext uri="{FF2B5EF4-FFF2-40B4-BE49-F238E27FC236}">
                <a16:creationId xmlns:a16="http://schemas.microsoft.com/office/drawing/2014/main" id="{7BE6D4CD-E886-459F-B5DE-43FFE7EE03C3}"/>
              </a:ext>
            </a:extLst>
          </p:cNvPr>
          <p:cNvSpPr>
            <a:spLocks noChangeArrowheads="1"/>
          </p:cNvSpPr>
          <p:nvPr/>
        </p:nvSpPr>
        <p:spPr bwMode="auto">
          <a:xfrm>
            <a:off x="527050" y="1752600"/>
            <a:ext cx="7778750"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600"/>
              </a:spcAft>
            </a:pPr>
            <a:r>
              <a:rPr lang="ro-RO" altLang="en-US">
                <a:latin typeface="UT Sans" panose="00000500000000000000" pitchFamily="50" charset="0"/>
              </a:rPr>
              <a:t>Puteți găsi manualul complet de asamblare E3Ds al hotend-ului V6, care poate fi urmat înapoi pentru dezasamblare. </a:t>
            </a:r>
          </a:p>
          <a:p>
            <a:pPr algn="just">
              <a:spcAft>
                <a:spcPts val="600"/>
              </a:spcAft>
            </a:pPr>
            <a:r>
              <a:rPr lang="ro-RO" altLang="en-US">
                <a:latin typeface="UT Sans" panose="00000500000000000000" pitchFamily="50" charset="0"/>
              </a:rPr>
              <a:t>Aceasta este hotend stoc pe un original Prusa MK3S/MK2.5S/MK2S. </a:t>
            </a:r>
          </a:p>
          <a:p>
            <a:pPr algn="just">
              <a:spcAft>
                <a:spcPts val="600"/>
              </a:spcAft>
            </a:pPr>
            <a:r>
              <a:rPr lang="ro-RO" altLang="en-US">
                <a:latin typeface="UT Sans" panose="00000500000000000000" pitchFamily="50" charset="0"/>
              </a:rPr>
              <a:t>Cu toate acestea, deoarece manualul funcționează cu piese noi, nu ia în considerare schimbările care se întâmplă atunci când sunt încălzite în mod repetat la sute de grade, din nou și din nou. </a:t>
            </a:r>
          </a:p>
          <a:p>
            <a:pPr algn="just">
              <a:spcAft>
                <a:spcPts val="600"/>
              </a:spcAft>
            </a:pPr>
            <a:r>
              <a:rPr lang="ro-RO" altLang="en-US">
                <a:latin typeface="UT Sans" panose="00000500000000000000" pitchFamily="50" charset="0"/>
              </a:rPr>
              <a:t>Contractele de metal și se extinde și pasta termică se va transforma crustă în timp. Prin urmare, există unele modificări ale procedurii atunci când dezasamblarea după o perioadă lungă de timp de utilizare.</a:t>
            </a:r>
          </a:p>
          <a:p>
            <a:pPr algn="just">
              <a:spcAft>
                <a:spcPts val="600"/>
              </a:spcAft>
            </a:pPr>
            <a:r>
              <a:rPr lang="ro-RO" altLang="en-US">
                <a:latin typeface="UT Sans" panose="00000500000000000000" pitchFamily="50" charset="0"/>
              </a:rPr>
              <a:t>Pentru a extrage hotend urmați acest ghid simplu pentru MK3S/MK2, 5S/MMU2S și pentru MK3/MK2.5.</a:t>
            </a:r>
          </a:p>
        </p:txBody>
      </p:sp>
      <p:sp>
        <p:nvSpPr>
          <p:cNvPr id="40967" name="Rectangle 2">
            <a:extLst>
              <a:ext uri="{FF2B5EF4-FFF2-40B4-BE49-F238E27FC236}">
                <a16:creationId xmlns:a16="http://schemas.microsoft.com/office/drawing/2014/main" id="{85EB8256-B5C8-48CA-BDAE-58DF852E8744}"/>
              </a:ext>
            </a:extLst>
          </p:cNvPr>
          <p:cNvSpPr>
            <a:spLocks noChangeArrowheads="1"/>
          </p:cNvSpPr>
          <p:nvPr/>
        </p:nvSpPr>
        <p:spPr bwMode="auto">
          <a:xfrm>
            <a:off x="527050" y="1225550"/>
            <a:ext cx="800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1950" algn="l"/>
                <a:tab pos="542925" algn="l"/>
              </a:tabLst>
              <a:defRPr>
                <a:solidFill>
                  <a:schemeClr val="tx1"/>
                </a:solidFill>
                <a:latin typeface="Arial" panose="020B0604020202020204" pitchFamily="34" charset="0"/>
                <a:cs typeface="Arial" panose="020B0604020202020204" pitchFamily="34" charset="0"/>
              </a:defRPr>
            </a:lvl1pPr>
            <a:lvl2pPr marL="742950" indent="-285750">
              <a:tabLst>
                <a:tab pos="361950" algn="l"/>
                <a:tab pos="542925" algn="l"/>
              </a:tabLst>
              <a:defRPr>
                <a:solidFill>
                  <a:schemeClr val="tx1"/>
                </a:solidFill>
                <a:latin typeface="Arial" panose="020B0604020202020204" pitchFamily="34" charset="0"/>
                <a:cs typeface="Arial" panose="020B0604020202020204" pitchFamily="34" charset="0"/>
              </a:defRPr>
            </a:lvl2pPr>
            <a:lvl3pPr marL="1143000" indent="-228600">
              <a:tabLst>
                <a:tab pos="361950" algn="l"/>
                <a:tab pos="542925" algn="l"/>
              </a:tabLst>
              <a:defRPr>
                <a:solidFill>
                  <a:schemeClr val="tx1"/>
                </a:solidFill>
                <a:latin typeface="Arial" panose="020B0604020202020204" pitchFamily="34" charset="0"/>
                <a:cs typeface="Arial" panose="020B0604020202020204" pitchFamily="34" charset="0"/>
              </a:defRPr>
            </a:lvl3pPr>
            <a:lvl4pPr marL="1600200" indent="-228600">
              <a:tabLst>
                <a:tab pos="361950" algn="l"/>
                <a:tab pos="542925" algn="l"/>
              </a:tabLst>
              <a:defRPr>
                <a:solidFill>
                  <a:schemeClr val="tx1"/>
                </a:solidFill>
                <a:latin typeface="Arial" panose="020B0604020202020204" pitchFamily="34" charset="0"/>
                <a:cs typeface="Arial" panose="020B0604020202020204" pitchFamily="34" charset="0"/>
              </a:defRPr>
            </a:lvl4pPr>
            <a:lvl5pPr marL="2057400" indent="-228600">
              <a:tabLst>
                <a:tab pos="361950" algn="l"/>
                <a:tab pos="5429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9pPr>
          </a:lstStyle>
          <a:p>
            <a:r>
              <a:rPr lang="ro-RO" altLang="en-US" sz="2000" b="1">
                <a:latin typeface="UT Sans Bold" panose="00000500000000000000" pitchFamily="50" charset="0"/>
              </a:rPr>
              <a:t>6.4.	Dezasamblarea hotend &amp; heatbreak blocate în răcitor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03988A2-7348-4D52-B855-9B9ADE2503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7900" y="2667000"/>
            <a:ext cx="2401888"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87" name="Group 3">
            <a:extLst>
              <a:ext uri="{FF2B5EF4-FFF2-40B4-BE49-F238E27FC236}">
                <a16:creationId xmlns:a16="http://schemas.microsoft.com/office/drawing/2014/main" id="{03A703E7-5059-4DD8-9CDA-262285F0CBA6}"/>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4DD25999-A1C4-470C-8B4C-5E09813DB179}"/>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3902A1D0-2FBD-4F85-B9E9-AD9736D007FF}"/>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41988" name="Picture 1">
            <a:extLst>
              <a:ext uri="{FF2B5EF4-FFF2-40B4-BE49-F238E27FC236}">
                <a16:creationId xmlns:a16="http://schemas.microsoft.com/office/drawing/2014/main" id="{A3C5BECB-C823-45E3-A8DD-081DF044E5E3}"/>
              </a:ext>
            </a:extLst>
          </p:cNvPr>
          <p:cNvPicPr>
            <a:picLocks noChangeAspect="1"/>
          </p:cNvPicPr>
          <p:nvPr/>
        </p:nvPicPr>
        <p:blipFill>
          <a:blip r:embed="rId3">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Forma 1">
            <a:extLst>
              <a:ext uri="{FF2B5EF4-FFF2-40B4-BE49-F238E27FC236}">
                <a16:creationId xmlns:a16="http://schemas.microsoft.com/office/drawing/2014/main" id="{6E6BE949-9642-40D6-8CF8-7AF3019AFF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6">
            <a:extLst>
              <a:ext uri="{FF2B5EF4-FFF2-40B4-BE49-F238E27FC236}">
                <a16:creationId xmlns:a16="http://schemas.microsoft.com/office/drawing/2014/main" id="{CFE3253F-9E01-459F-98FA-3285362A3E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Rectangle 1">
            <a:extLst>
              <a:ext uri="{FF2B5EF4-FFF2-40B4-BE49-F238E27FC236}">
                <a16:creationId xmlns:a16="http://schemas.microsoft.com/office/drawing/2014/main" id="{095D94F3-209D-4F1E-9806-B4E277047A5B}"/>
              </a:ext>
            </a:extLst>
          </p:cNvPr>
          <p:cNvSpPr>
            <a:spLocks noChangeArrowheads="1"/>
          </p:cNvSpPr>
          <p:nvPr/>
        </p:nvSpPr>
        <p:spPr bwMode="auto">
          <a:xfrm>
            <a:off x="527050" y="1752600"/>
            <a:ext cx="7778750"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600"/>
              </a:spcAft>
            </a:pPr>
            <a:r>
              <a:rPr lang="ro-RO" altLang="en-US">
                <a:latin typeface="UT Sans" panose="00000500000000000000" pitchFamily="50" charset="0"/>
              </a:rPr>
              <a:t>În cazul în care există un înfundat în hotend, filamentul s-ar putea macina împotriva uneltelor Bondtech și să fie suficient de deteriorat astfel încât să nu poată fi descărcate. S-ar putea fixa chiar deasupra tubului PTFE atunci când încercați să-l scoateți de mână. În acest caz, filamentul trebuie îndepărtat manual.</a:t>
            </a:r>
          </a:p>
          <a:p>
            <a:pPr algn="just">
              <a:spcAft>
                <a:spcPts val="600"/>
              </a:spcAft>
              <a:buFont typeface="Wingdings" panose="05000000000000000000" pitchFamily="2" charset="2"/>
              <a:buChar char="§"/>
            </a:pPr>
            <a:r>
              <a:rPr lang="ro-RO" altLang="en-US" b="1">
                <a:latin typeface="UT Sans" panose="00000500000000000000" pitchFamily="50" charset="0"/>
              </a:rPr>
              <a:t> Usa ralanti deschisă</a:t>
            </a:r>
          </a:p>
          <a:p>
            <a:pPr algn="just">
              <a:spcAft>
                <a:spcPts val="600"/>
              </a:spcAft>
              <a:buFont typeface="Wingdings" panose="05000000000000000000" pitchFamily="2" charset="2"/>
              <a:buChar char="§"/>
            </a:pPr>
            <a:r>
              <a:rPr lang="ro-RO" altLang="en-US" b="1">
                <a:latin typeface="UT Sans" panose="00000500000000000000" pitchFamily="50" charset="0"/>
              </a:rPr>
              <a:t> Ușă inactivă MMU2S</a:t>
            </a:r>
          </a:p>
          <a:p>
            <a:pPr algn="just">
              <a:spcAft>
                <a:spcPts val="600"/>
              </a:spcAft>
            </a:pPr>
            <a:r>
              <a:rPr lang="ro-RO" altLang="en-US" b="1">
                <a:latin typeface="UT Sans" panose="00000500000000000000" pitchFamily="50" charset="0"/>
              </a:rPr>
              <a:t>Configurare</a:t>
            </a:r>
          </a:p>
          <a:p>
            <a:pPr algn="just">
              <a:spcAft>
                <a:spcPts val="600"/>
              </a:spcAft>
            </a:pPr>
            <a:r>
              <a:rPr lang="ro-RO" altLang="en-US">
                <a:latin typeface="UT Sans" panose="00000500000000000000" pitchFamily="50" charset="0"/>
              </a:rPr>
              <a:t>Metoda 1: Împingerea filamentului prin hotend</a:t>
            </a:r>
          </a:p>
          <a:p>
            <a:pPr algn="just">
              <a:spcAft>
                <a:spcPts val="600"/>
              </a:spcAft>
            </a:pPr>
            <a:r>
              <a:rPr lang="ro-RO" altLang="en-US">
                <a:latin typeface="UT Sans" panose="00000500000000000000" pitchFamily="50" charset="0"/>
              </a:rPr>
              <a:t>Metoda 2: Scoateți filamentul cu clește</a:t>
            </a:r>
          </a:p>
        </p:txBody>
      </p:sp>
      <p:sp>
        <p:nvSpPr>
          <p:cNvPr id="41992" name="Rectangle 2">
            <a:extLst>
              <a:ext uri="{FF2B5EF4-FFF2-40B4-BE49-F238E27FC236}">
                <a16:creationId xmlns:a16="http://schemas.microsoft.com/office/drawing/2014/main" id="{8BCE0DA1-3D47-4CE1-A283-9D6714CF044C}"/>
              </a:ext>
            </a:extLst>
          </p:cNvPr>
          <p:cNvSpPr>
            <a:spLocks noChangeArrowheads="1"/>
          </p:cNvSpPr>
          <p:nvPr/>
        </p:nvSpPr>
        <p:spPr bwMode="auto">
          <a:xfrm>
            <a:off x="527050" y="1225550"/>
            <a:ext cx="800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1950" algn="l"/>
                <a:tab pos="542925" algn="l"/>
              </a:tabLst>
              <a:defRPr>
                <a:solidFill>
                  <a:schemeClr val="tx1"/>
                </a:solidFill>
                <a:latin typeface="Arial" panose="020B0604020202020204" pitchFamily="34" charset="0"/>
                <a:cs typeface="Arial" panose="020B0604020202020204" pitchFamily="34" charset="0"/>
              </a:defRPr>
            </a:lvl1pPr>
            <a:lvl2pPr marL="742950" indent="-285750">
              <a:tabLst>
                <a:tab pos="361950" algn="l"/>
                <a:tab pos="542925" algn="l"/>
              </a:tabLst>
              <a:defRPr>
                <a:solidFill>
                  <a:schemeClr val="tx1"/>
                </a:solidFill>
                <a:latin typeface="Arial" panose="020B0604020202020204" pitchFamily="34" charset="0"/>
                <a:cs typeface="Arial" panose="020B0604020202020204" pitchFamily="34" charset="0"/>
              </a:defRPr>
            </a:lvl2pPr>
            <a:lvl3pPr marL="1143000" indent="-228600">
              <a:tabLst>
                <a:tab pos="361950" algn="l"/>
                <a:tab pos="542925" algn="l"/>
              </a:tabLst>
              <a:defRPr>
                <a:solidFill>
                  <a:schemeClr val="tx1"/>
                </a:solidFill>
                <a:latin typeface="Arial" panose="020B0604020202020204" pitchFamily="34" charset="0"/>
                <a:cs typeface="Arial" panose="020B0604020202020204" pitchFamily="34" charset="0"/>
              </a:defRPr>
            </a:lvl3pPr>
            <a:lvl4pPr marL="1600200" indent="-228600">
              <a:tabLst>
                <a:tab pos="361950" algn="l"/>
                <a:tab pos="542925" algn="l"/>
              </a:tabLst>
              <a:defRPr>
                <a:solidFill>
                  <a:schemeClr val="tx1"/>
                </a:solidFill>
                <a:latin typeface="Arial" panose="020B0604020202020204" pitchFamily="34" charset="0"/>
                <a:cs typeface="Arial" panose="020B0604020202020204" pitchFamily="34" charset="0"/>
              </a:defRPr>
            </a:lvl4pPr>
            <a:lvl5pPr marL="2057400" indent="-228600">
              <a:tabLst>
                <a:tab pos="361950" algn="l"/>
                <a:tab pos="5429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9pPr>
          </a:lstStyle>
          <a:p>
            <a:r>
              <a:rPr lang="ro-RO" altLang="en-US" sz="2000" b="1">
                <a:latin typeface="UT Sans Bold" panose="00000500000000000000" pitchFamily="50" charset="0"/>
              </a:rPr>
              <a:t>6.5.	Îndepărtarea manuală a fibrei din extruder</a:t>
            </a:r>
          </a:p>
        </p:txBody>
      </p:sp>
      <p:pic>
        <p:nvPicPr>
          <p:cNvPr id="41993" name="Picture 6">
            <a:extLst>
              <a:ext uri="{FF2B5EF4-FFF2-40B4-BE49-F238E27FC236}">
                <a16:creationId xmlns:a16="http://schemas.microsoft.com/office/drawing/2014/main" id="{4477CBC5-E71E-4427-B52E-68676AD7C90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57900" y="4546600"/>
            <a:ext cx="2401888"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7">
            <a:extLst>
              <a:ext uri="{FF2B5EF4-FFF2-40B4-BE49-F238E27FC236}">
                <a16:creationId xmlns:a16="http://schemas.microsoft.com/office/drawing/2014/main" id="{DEA2952C-4D28-4C6E-8334-C3A53BE57A2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68450" y="4962525"/>
            <a:ext cx="2395538"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3">
            <a:extLst>
              <a:ext uri="{FF2B5EF4-FFF2-40B4-BE49-F238E27FC236}">
                <a16:creationId xmlns:a16="http://schemas.microsoft.com/office/drawing/2014/main" id="{9C68A5E7-957A-4BA6-873B-E0B727920DD8}"/>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0C11A20B-4C19-46EC-853B-B0192F0DA3F0}"/>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70C3D0EB-0FA1-4687-BF7A-3B17090CFE37}"/>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6147" name="Picture 1">
            <a:extLst>
              <a:ext uri="{FF2B5EF4-FFF2-40B4-BE49-F238E27FC236}">
                <a16:creationId xmlns:a16="http://schemas.microsoft.com/office/drawing/2014/main" id="{CD859A34-E2FC-4FDC-85FF-4C4218BA64B9}"/>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Forma 1">
            <a:extLst>
              <a:ext uri="{FF2B5EF4-FFF2-40B4-BE49-F238E27FC236}">
                <a16:creationId xmlns:a16="http://schemas.microsoft.com/office/drawing/2014/main" id="{AFA8D4A4-6B36-4160-A4E4-35AD7C555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6">
            <a:extLst>
              <a:ext uri="{FF2B5EF4-FFF2-40B4-BE49-F238E27FC236}">
                <a16:creationId xmlns:a16="http://schemas.microsoft.com/office/drawing/2014/main" id="{784996C2-DB50-4C27-824B-CD46D65BF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1">
            <a:extLst>
              <a:ext uri="{FF2B5EF4-FFF2-40B4-BE49-F238E27FC236}">
                <a16:creationId xmlns:a16="http://schemas.microsoft.com/office/drawing/2014/main" id="{A3D7C9C3-FB52-4EE8-B119-E5AA47E24346}"/>
              </a:ext>
            </a:extLst>
          </p:cNvPr>
          <p:cNvSpPr>
            <a:spLocks noChangeArrowheads="1"/>
          </p:cNvSpPr>
          <p:nvPr/>
        </p:nvSpPr>
        <p:spPr bwMode="auto">
          <a:xfrm>
            <a:off x="314325" y="1133475"/>
            <a:ext cx="8294688"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o-RO" sz="2400" b="1">
                <a:latin typeface="UT Sans" panose="00000500000000000000" pitchFamily="50" charset="0"/>
              </a:rPr>
              <a:t>Alfabetizarea digitală: Imprimare 3D</a:t>
            </a:r>
          </a:p>
          <a:p>
            <a:pPr algn="just"/>
            <a:endParaRPr lang="en-US" altLang="ro-RO" b="1">
              <a:latin typeface="UT Sans" panose="00000500000000000000" pitchFamily="50" charset="0"/>
            </a:endParaRPr>
          </a:p>
          <a:p>
            <a:pPr algn="just"/>
            <a:r>
              <a:rPr lang="en-US" altLang="ro-RO">
                <a:latin typeface="UT Sans" panose="00000500000000000000" pitchFamily="50" charset="0"/>
              </a:rPr>
              <a:t>Noțiunea de alfabetizare digitală nu este nouă. </a:t>
            </a:r>
          </a:p>
          <a:p>
            <a:pPr algn="just"/>
            <a:endParaRPr lang="en-US" altLang="ro-RO">
              <a:latin typeface="UT Sans" panose="00000500000000000000" pitchFamily="50" charset="0"/>
            </a:endParaRPr>
          </a:p>
          <a:p>
            <a:pPr algn="just"/>
            <a:r>
              <a:rPr lang="en-US" altLang="ro-RO">
                <a:latin typeface="UT Sans" panose="00000500000000000000" pitchFamily="50" charset="0"/>
              </a:rPr>
              <a:t>Într-adevăr, argumentele pentru „alfabetizarea calculatoarelor” datează cel puțin din anii 1980. </a:t>
            </a:r>
          </a:p>
          <a:p>
            <a:pPr algn="just"/>
            <a:endParaRPr lang="en-US" altLang="ro-RO">
              <a:latin typeface="UT Sans" panose="00000500000000000000" pitchFamily="50" charset="0"/>
            </a:endParaRPr>
          </a:p>
          <a:p>
            <a:pPr algn="just"/>
            <a:r>
              <a:rPr lang="en-US" altLang="ro-RO">
                <a:latin typeface="UT Sans" panose="00000500000000000000" pitchFamily="50" charset="0"/>
              </a:rPr>
              <a:t>Utilizarea recentă a conceptului de </a:t>
            </a:r>
            <a:r>
              <a:rPr lang="en-US" altLang="ro-RO" b="1" i="1">
                <a:latin typeface="UT Sans" panose="00000500000000000000" pitchFamily="50" charset="0"/>
              </a:rPr>
              <a:t>alfabetizare digitală (sau informatică) pare să reprezinte un set minim de competențe care permit utilizatorului să funcționeze eficient cu instrumente software sau în îndeplinirea sarcinilor de recuperare a informațiilor de bază</a:t>
            </a:r>
            <a:r>
              <a:rPr lang="en-US" altLang="ro-RO">
                <a:latin typeface="UT Sans" panose="00000500000000000000" pitchFamily="50" charset="0"/>
              </a:rPr>
              <a:t> (care se referă la capacitatea de a utiliza motoarele de căutare pentru extragerea informațiilor de bază). </a:t>
            </a:r>
          </a:p>
          <a:p>
            <a:pPr algn="just"/>
            <a:endParaRPr lang="en-US" altLang="ro-RO">
              <a:latin typeface="UT Sans" panose="00000500000000000000" pitchFamily="50" charset="0"/>
            </a:endParaRPr>
          </a:p>
          <a:p>
            <a:pPr algn="just"/>
            <a:r>
              <a:rPr lang="en-US" altLang="ro-RO">
                <a:latin typeface="UT Sans" panose="00000500000000000000" pitchFamily="50" charset="0"/>
              </a:rPr>
              <a:t>Aceasta este, în esență, o </a:t>
            </a:r>
            <a:r>
              <a:rPr lang="en-US" altLang="ro-RO" i="1">
                <a:latin typeface="UT Sans" panose="00000500000000000000" pitchFamily="50" charset="0"/>
              </a:rPr>
              <a:t>definiție funcțională </a:t>
            </a:r>
            <a:r>
              <a:rPr lang="en-US" altLang="ro-RO">
                <a:latin typeface="UT Sans" panose="00000500000000000000" pitchFamily="50" charset="0"/>
              </a:rPr>
              <a:t>care, în cazul instruirii de imprimare 3D, are sensul de autodescoperire și găsire a resurselor adecvate (resurse educaționale deschise sau comunicații deschise de cercetare) pentru a obține cunoștințe conexe și/sau pentru a rezolva probleme specifice. </a:t>
            </a:r>
          </a:p>
          <a:p>
            <a:pPr algn="just"/>
            <a:endParaRPr lang="en-US" altLang="ro-RO">
              <a:latin typeface="UT Sans" panose="00000500000000000000" pitchFamily="50" charset="0"/>
            </a:endParaRPr>
          </a:p>
          <a:p>
            <a:pPr algn="just"/>
            <a:r>
              <a:rPr lang="en-US" altLang="ro-RO">
                <a:latin typeface="UT Sans" panose="00000500000000000000" pitchFamily="50" charset="0"/>
              </a:rPr>
              <a:t>În esență, alfabetizarea digitală pentru imprimarea 3D se referă la competențele utilizatorilor de a întreprinde diferite acțiuni de extragere a informațiilor [3]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1">
            <a:extLst>
              <a:ext uri="{FF2B5EF4-FFF2-40B4-BE49-F238E27FC236}">
                <a16:creationId xmlns:a16="http://schemas.microsoft.com/office/drawing/2014/main" id="{13AE4FD6-FFD8-48E0-91B4-C464E791DE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75400" y="4568825"/>
            <a:ext cx="1882775"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1" name="Group 3">
            <a:extLst>
              <a:ext uri="{FF2B5EF4-FFF2-40B4-BE49-F238E27FC236}">
                <a16:creationId xmlns:a16="http://schemas.microsoft.com/office/drawing/2014/main" id="{FECB978F-6B32-478A-83C5-B71EFC79A5C8}"/>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C7C3D2BF-C1DC-4929-9A81-D4F21A7911CA}"/>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4C2B2B56-3CF5-42E5-AF2F-83405EA7A82B}"/>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43012" name="Picture 1">
            <a:extLst>
              <a:ext uri="{FF2B5EF4-FFF2-40B4-BE49-F238E27FC236}">
                <a16:creationId xmlns:a16="http://schemas.microsoft.com/office/drawing/2014/main" id="{00FA81F1-55A1-4D2B-B4E3-4C1082020965}"/>
              </a:ext>
            </a:extLst>
          </p:cNvPr>
          <p:cNvPicPr>
            <a:picLocks noChangeAspect="1"/>
          </p:cNvPicPr>
          <p:nvPr/>
        </p:nvPicPr>
        <p:blipFill>
          <a:blip r:embed="rId3">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Forma 1">
            <a:extLst>
              <a:ext uri="{FF2B5EF4-FFF2-40B4-BE49-F238E27FC236}">
                <a16:creationId xmlns:a16="http://schemas.microsoft.com/office/drawing/2014/main" id="{BC0E0B2E-9CD5-403A-AA24-40A335019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6">
            <a:extLst>
              <a:ext uri="{FF2B5EF4-FFF2-40B4-BE49-F238E27FC236}">
                <a16:creationId xmlns:a16="http://schemas.microsoft.com/office/drawing/2014/main" id="{DC3526DB-8F58-429F-9899-4EECF22A70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
            <a:extLst>
              <a:ext uri="{FF2B5EF4-FFF2-40B4-BE49-F238E27FC236}">
                <a16:creationId xmlns:a16="http://schemas.microsoft.com/office/drawing/2014/main" id="{31506F15-68F8-4B87-A023-D74B7D9280A3}"/>
              </a:ext>
            </a:extLst>
          </p:cNvPr>
          <p:cNvSpPr>
            <a:spLocks noChangeArrowheads="1"/>
          </p:cNvSpPr>
          <p:nvPr/>
        </p:nvSpPr>
        <p:spPr bwMode="auto">
          <a:xfrm>
            <a:off x="527050" y="1752600"/>
            <a:ext cx="777875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600"/>
              </a:spcAft>
            </a:pPr>
            <a:r>
              <a:rPr lang="ro-RO" altLang="en-US">
                <a:latin typeface="UT Sans" panose="00000500000000000000" pitchFamily="50" charset="0"/>
              </a:rPr>
              <a:t>Uneltele Bondtech au o mare  forță de tragere. Ele ar putea părea sigure, dar dacă nu sunt strânse în mod corespunzător, pe partea plană a arborelui motorului, pot să se desprindă și să rămână staționare în jurul arborelui de filare. Acest lucru ar putea fi doar intermitent la început, acționând ca sub extrudare, dar angrenajul va continua să se desprindă și/sau să alunece în afara alinierii cu calea filamentului.</a:t>
            </a:r>
          </a:p>
          <a:p>
            <a:pPr algn="just">
              <a:spcAft>
                <a:spcPts val="600"/>
              </a:spcAft>
              <a:buFont typeface="Arial" panose="020B0604020202020204" pitchFamily="34" charset="0"/>
              <a:buChar char="•"/>
            </a:pPr>
            <a:r>
              <a:rPr lang="ro-RO" altLang="en-US" b="1">
                <a:latin typeface="UT Sans" panose="00000500000000000000" pitchFamily="50" charset="0"/>
              </a:rPr>
              <a:t>Problemă tipică (înfundare falsă)</a:t>
            </a:r>
          </a:p>
          <a:p>
            <a:pPr algn="just">
              <a:spcAft>
                <a:spcPts val="600"/>
              </a:spcAft>
              <a:buFont typeface="Arial" panose="020B0604020202020204" pitchFamily="34" charset="0"/>
              <a:buChar char="•"/>
            </a:pPr>
            <a:r>
              <a:rPr lang="ro-RO" altLang="en-US" b="1">
                <a:latin typeface="UT Sans" panose="00000500000000000000" pitchFamily="50" charset="0"/>
              </a:rPr>
              <a:t>Accesarea uneltelor Bondtech</a:t>
            </a:r>
          </a:p>
          <a:p>
            <a:pPr algn="just">
              <a:spcAft>
                <a:spcPts val="600"/>
              </a:spcAft>
              <a:buFont typeface="Arial" panose="020B0604020202020204" pitchFamily="34" charset="0"/>
              <a:buChar char="•"/>
            </a:pPr>
            <a:r>
              <a:rPr lang="ro-RO" altLang="en-US" b="1">
                <a:latin typeface="UT Sans" panose="00000500000000000000" pitchFamily="50" charset="0"/>
              </a:rPr>
              <a:t>Rotirea arborelui motorului</a:t>
            </a:r>
          </a:p>
        </p:txBody>
      </p:sp>
      <p:sp>
        <p:nvSpPr>
          <p:cNvPr id="43016" name="Rectangle 2">
            <a:extLst>
              <a:ext uri="{FF2B5EF4-FFF2-40B4-BE49-F238E27FC236}">
                <a16:creationId xmlns:a16="http://schemas.microsoft.com/office/drawing/2014/main" id="{A020E6F2-AA5B-4A62-91D8-92BCD667C7F7}"/>
              </a:ext>
            </a:extLst>
          </p:cNvPr>
          <p:cNvSpPr>
            <a:spLocks noChangeArrowheads="1"/>
          </p:cNvSpPr>
          <p:nvPr/>
        </p:nvSpPr>
        <p:spPr bwMode="auto">
          <a:xfrm>
            <a:off x="527050" y="1225550"/>
            <a:ext cx="800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1950" algn="l"/>
                <a:tab pos="542925" algn="l"/>
              </a:tabLst>
              <a:defRPr>
                <a:solidFill>
                  <a:schemeClr val="tx1"/>
                </a:solidFill>
                <a:latin typeface="Arial" panose="020B0604020202020204" pitchFamily="34" charset="0"/>
                <a:cs typeface="Arial" panose="020B0604020202020204" pitchFamily="34" charset="0"/>
              </a:defRPr>
            </a:lvl1pPr>
            <a:lvl2pPr marL="742950" indent="-285750">
              <a:tabLst>
                <a:tab pos="361950" algn="l"/>
                <a:tab pos="542925" algn="l"/>
              </a:tabLst>
              <a:defRPr>
                <a:solidFill>
                  <a:schemeClr val="tx1"/>
                </a:solidFill>
                <a:latin typeface="Arial" panose="020B0604020202020204" pitchFamily="34" charset="0"/>
                <a:cs typeface="Arial" panose="020B0604020202020204" pitchFamily="34" charset="0"/>
              </a:defRPr>
            </a:lvl2pPr>
            <a:lvl3pPr marL="1143000" indent="-228600">
              <a:tabLst>
                <a:tab pos="361950" algn="l"/>
                <a:tab pos="542925" algn="l"/>
              </a:tabLst>
              <a:defRPr>
                <a:solidFill>
                  <a:schemeClr val="tx1"/>
                </a:solidFill>
                <a:latin typeface="Arial" panose="020B0604020202020204" pitchFamily="34" charset="0"/>
                <a:cs typeface="Arial" panose="020B0604020202020204" pitchFamily="34" charset="0"/>
              </a:defRPr>
            </a:lvl3pPr>
            <a:lvl4pPr marL="1600200" indent="-228600">
              <a:tabLst>
                <a:tab pos="361950" algn="l"/>
                <a:tab pos="542925" algn="l"/>
              </a:tabLst>
              <a:defRPr>
                <a:solidFill>
                  <a:schemeClr val="tx1"/>
                </a:solidFill>
                <a:latin typeface="Arial" panose="020B0604020202020204" pitchFamily="34" charset="0"/>
                <a:cs typeface="Arial" panose="020B0604020202020204" pitchFamily="34" charset="0"/>
              </a:defRPr>
            </a:lvl4pPr>
            <a:lvl5pPr marL="2057400" indent="-228600">
              <a:tabLst>
                <a:tab pos="361950" algn="l"/>
                <a:tab pos="5429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9pPr>
          </a:lstStyle>
          <a:p>
            <a:r>
              <a:rPr lang="ro-RO" altLang="en-US" sz="2000" b="1">
                <a:latin typeface="UT Sans Bold" panose="00000500000000000000" pitchFamily="50" charset="0"/>
              </a:rPr>
              <a:t>6.6.	Verificarea/alinierea roților de alimentare</a:t>
            </a:r>
          </a:p>
        </p:txBody>
      </p:sp>
      <p:pic>
        <p:nvPicPr>
          <p:cNvPr id="43017" name="Picture 8">
            <a:extLst>
              <a:ext uri="{FF2B5EF4-FFF2-40B4-BE49-F238E27FC236}">
                <a16:creationId xmlns:a16="http://schemas.microsoft.com/office/drawing/2014/main" id="{2C16FA50-0FD9-4322-8C2D-ACFC16779B0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68888" y="3160713"/>
            <a:ext cx="19399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9">
            <a:extLst>
              <a:ext uri="{FF2B5EF4-FFF2-40B4-BE49-F238E27FC236}">
                <a16:creationId xmlns:a16="http://schemas.microsoft.com/office/drawing/2014/main" id="{A81CEDAD-6B01-412E-B841-53A10BF63B5D}"/>
              </a:ext>
            </a:extLst>
          </p:cNvPr>
          <p:cNvPicPr>
            <a:picLocks noChangeAspect="1"/>
          </p:cNvPicPr>
          <p:nvPr/>
        </p:nvPicPr>
        <p:blipFill>
          <a:blip r:embed="rId7">
            <a:extLst>
              <a:ext uri="{28A0092B-C50C-407E-A947-70E740481C1C}">
                <a14:useLocalDpi xmlns:a14="http://schemas.microsoft.com/office/drawing/2010/main" val="0"/>
              </a:ext>
            </a:extLst>
          </a:blip>
          <a:srcRect r="50496"/>
          <a:stretch>
            <a:fillRect/>
          </a:stretch>
        </p:blipFill>
        <p:spPr bwMode="auto">
          <a:xfrm>
            <a:off x="263525" y="4695825"/>
            <a:ext cx="26098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10">
            <a:extLst>
              <a:ext uri="{FF2B5EF4-FFF2-40B4-BE49-F238E27FC236}">
                <a16:creationId xmlns:a16="http://schemas.microsoft.com/office/drawing/2014/main" id="{605FE59D-C458-426B-85BC-C484F0C9A94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97225" y="4532313"/>
            <a:ext cx="255428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3">
            <a:extLst>
              <a:ext uri="{FF2B5EF4-FFF2-40B4-BE49-F238E27FC236}">
                <a16:creationId xmlns:a16="http://schemas.microsoft.com/office/drawing/2014/main" id="{F5654BEF-3A2A-4F62-BB75-3DCF67167857}"/>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19F3724B-CAEE-4788-8F88-E2D5F5259BD3}"/>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B967ADCE-2F71-484F-B3CB-0F289CF4133C}"/>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44035" name="Picture 1">
            <a:extLst>
              <a:ext uri="{FF2B5EF4-FFF2-40B4-BE49-F238E27FC236}">
                <a16:creationId xmlns:a16="http://schemas.microsoft.com/office/drawing/2014/main" id="{589C8573-CCEA-447D-A570-FE23393595DB}"/>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Forma 1">
            <a:extLst>
              <a:ext uri="{FF2B5EF4-FFF2-40B4-BE49-F238E27FC236}">
                <a16:creationId xmlns:a16="http://schemas.microsoft.com/office/drawing/2014/main" id="{F8BFA2C9-FD5D-4750-9D6A-31ABC77E3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16">
            <a:extLst>
              <a:ext uri="{FF2B5EF4-FFF2-40B4-BE49-F238E27FC236}">
                <a16:creationId xmlns:a16="http://schemas.microsoft.com/office/drawing/2014/main" id="{EE4CD1AF-ECB7-44B1-A4ED-74F3FC8F3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1">
            <a:extLst>
              <a:ext uri="{FF2B5EF4-FFF2-40B4-BE49-F238E27FC236}">
                <a16:creationId xmlns:a16="http://schemas.microsoft.com/office/drawing/2014/main" id="{4063C03C-1589-40D7-8B7E-3874A7526B2A}"/>
              </a:ext>
            </a:extLst>
          </p:cNvPr>
          <p:cNvSpPr>
            <a:spLocks noChangeArrowheads="1"/>
          </p:cNvSpPr>
          <p:nvPr/>
        </p:nvSpPr>
        <p:spPr bwMode="auto">
          <a:xfrm>
            <a:off x="527050" y="1752600"/>
            <a:ext cx="564515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600"/>
              </a:spcAft>
            </a:pPr>
            <a:r>
              <a:rPr lang="ro-RO" altLang="en-US">
                <a:latin typeface="UT Sans" panose="00000500000000000000" pitchFamily="50" charset="0"/>
              </a:rPr>
              <a:t>Acest ghid este dedicat tăierii PTFE pentru imprimantele originale Prusa.</a:t>
            </a:r>
          </a:p>
          <a:p>
            <a:pPr algn="just">
              <a:spcAft>
                <a:spcPts val="600"/>
              </a:spcAft>
            </a:pPr>
            <a:r>
              <a:rPr lang="en-US" altLang="en-US" sz="1600" b="1">
                <a:latin typeface="UT Sans" panose="00000500000000000000" pitchFamily="50" charset="0"/>
              </a:rPr>
              <a:t>Pasul 1. Introducere</a:t>
            </a:r>
            <a:endParaRPr lang="ro-RO" altLang="en-US" sz="1600" b="1">
              <a:latin typeface="UT Sans" panose="00000500000000000000" pitchFamily="50" charset="0"/>
            </a:endParaRPr>
          </a:p>
          <a:p>
            <a:pPr algn="just">
              <a:spcAft>
                <a:spcPts val="600"/>
              </a:spcAft>
            </a:pPr>
            <a:r>
              <a:rPr lang="en-US" altLang="en-US" sz="1600" b="1">
                <a:latin typeface="UT Sans" panose="00000500000000000000" pitchFamily="50" charset="0"/>
              </a:rPr>
              <a:t>Pasul 2. Instrumente de tăiere și lărgire corespunzătoare</a:t>
            </a:r>
            <a:endParaRPr lang="ro-RO" altLang="en-US" sz="1600" b="1">
              <a:latin typeface="UT Sans" panose="00000500000000000000" pitchFamily="50" charset="0"/>
            </a:endParaRPr>
          </a:p>
          <a:p>
            <a:pPr algn="just">
              <a:spcAft>
                <a:spcPts val="600"/>
              </a:spcAft>
            </a:pPr>
            <a:r>
              <a:rPr lang="en-US" altLang="en-US" sz="1600" b="1">
                <a:latin typeface="UT Sans" panose="00000500000000000000" pitchFamily="50" charset="0"/>
              </a:rPr>
              <a:t>Pasul 3. Tăierea tubului PTFE</a:t>
            </a:r>
            <a:endParaRPr lang="ro-RO" altLang="en-US" sz="1600" b="1">
              <a:latin typeface="UT Sans" panose="00000500000000000000" pitchFamily="50" charset="0"/>
            </a:endParaRPr>
          </a:p>
          <a:p>
            <a:pPr algn="just">
              <a:spcAft>
                <a:spcPts val="600"/>
              </a:spcAft>
            </a:pPr>
            <a:r>
              <a:rPr lang="en-US" altLang="en-US" sz="1600" b="1">
                <a:latin typeface="UT Sans" panose="00000500000000000000" pitchFamily="50" charset="0"/>
              </a:rPr>
              <a:t>Pasul 4. </a:t>
            </a:r>
            <a:r>
              <a:rPr lang="ro-RO" altLang="en-US" sz="1600" b="1">
                <a:latin typeface="UT Sans" panose="00000500000000000000" pitchFamily="50" charset="0"/>
              </a:rPr>
              <a:t>Lărgirea </a:t>
            </a:r>
            <a:r>
              <a:rPr lang="en-US" altLang="en-US" sz="1600" b="1">
                <a:latin typeface="UT Sans" panose="00000500000000000000" pitchFamily="50" charset="0"/>
              </a:rPr>
              <a:t>marginii tubului</a:t>
            </a:r>
            <a:endParaRPr lang="ro-RO" altLang="en-US" sz="1600" b="1">
              <a:latin typeface="UT Sans" panose="00000500000000000000" pitchFamily="50" charset="0"/>
            </a:endParaRPr>
          </a:p>
          <a:p>
            <a:pPr algn="just">
              <a:spcAft>
                <a:spcPts val="600"/>
              </a:spcAft>
            </a:pPr>
            <a:r>
              <a:rPr lang="en-US" altLang="en-US" sz="1600" b="1">
                <a:latin typeface="UT Sans" panose="00000500000000000000" pitchFamily="50" charset="0"/>
              </a:rPr>
              <a:t>Pasul 5. Cele mai  recente imprimante</a:t>
            </a:r>
            <a:endParaRPr lang="ro-RO" altLang="en-US" sz="1600" b="1">
              <a:latin typeface="UT Sans" panose="00000500000000000000" pitchFamily="50" charset="0"/>
            </a:endParaRPr>
          </a:p>
          <a:p>
            <a:pPr algn="just">
              <a:spcAft>
                <a:spcPts val="600"/>
              </a:spcAft>
            </a:pPr>
            <a:r>
              <a:rPr lang="en-US" altLang="en-US" sz="1600" b="1">
                <a:latin typeface="UT Sans" panose="00000500000000000000" pitchFamily="50" charset="0"/>
              </a:rPr>
              <a:t>Pasul 6. Imprimante vechi</a:t>
            </a:r>
            <a:endParaRPr lang="ro-RO" altLang="en-US" sz="1600" b="1">
              <a:latin typeface="UT Sans" panose="00000500000000000000" pitchFamily="50" charset="0"/>
            </a:endParaRPr>
          </a:p>
          <a:p>
            <a:pPr algn="just">
              <a:spcAft>
                <a:spcPts val="600"/>
              </a:spcAft>
            </a:pPr>
            <a:r>
              <a:rPr lang="en-US" altLang="en-US" sz="1600" b="1">
                <a:latin typeface="UT Sans" panose="00000500000000000000" pitchFamily="50" charset="0"/>
              </a:rPr>
              <a:t>Pasul 7. PTFE pentru MK3S+</a:t>
            </a:r>
            <a:endParaRPr lang="ro-RO" altLang="en-US" sz="1600" b="1">
              <a:latin typeface="UT Sans" panose="00000500000000000000" pitchFamily="50" charset="0"/>
            </a:endParaRPr>
          </a:p>
        </p:txBody>
      </p:sp>
      <p:sp>
        <p:nvSpPr>
          <p:cNvPr id="44039" name="Rectangle 2">
            <a:extLst>
              <a:ext uri="{FF2B5EF4-FFF2-40B4-BE49-F238E27FC236}">
                <a16:creationId xmlns:a16="http://schemas.microsoft.com/office/drawing/2014/main" id="{E460B461-70C0-48D2-9976-0459ADE6D42E}"/>
              </a:ext>
            </a:extLst>
          </p:cNvPr>
          <p:cNvSpPr>
            <a:spLocks noChangeArrowheads="1"/>
          </p:cNvSpPr>
          <p:nvPr/>
        </p:nvSpPr>
        <p:spPr bwMode="auto">
          <a:xfrm>
            <a:off x="527050" y="1225550"/>
            <a:ext cx="800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1950" algn="l"/>
                <a:tab pos="542925" algn="l"/>
              </a:tabLst>
              <a:defRPr>
                <a:solidFill>
                  <a:schemeClr val="tx1"/>
                </a:solidFill>
                <a:latin typeface="Arial" panose="020B0604020202020204" pitchFamily="34" charset="0"/>
                <a:cs typeface="Arial" panose="020B0604020202020204" pitchFamily="34" charset="0"/>
              </a:defRPr>
            </a:lvl1pPr>
            <a:lvl2pPr marL="742950" indent="-285750">
              <a:tabLst>
                <a:tab pos="361950" algn="l"/>
                <a:tab pos="542925" algn="l"/>
              </a:tabLst>
              <a:defRPr>
                <a:solidFill>
                  <a:schemeClr val="tx1"/>
                </a:solidFill>
                <a:latin typeface="Arial" panose="020B0604020202020204" pitchFamily="34" charset="0"/>
                <a:cs typeface="Arial" panose="020B0604020202020204" pitchFamily="34" charset="0"/>
              </a:defRPr>
            </a:lvl2pPr>
            <a:lvl3pPr marL="1143000" indent="-228600">
              <a:tabLst>
                <a:tab pos="361950" algn="l"/>
                <a:tab pos="542925" algn="l"/>
              </a:tabLst>
              <a:defRPr>
                <a:solidFill>
                  <a:schemeClr val="tx1"/>
                </a:solidFill>
                <a:latin typeface="Arial" panose="020B0604020202020204" pitchFamily="34" charset="0"/>
                <a:cs typeface="Arial" panose="020B0604020202020204" pitchFamily="34" charset="0"/>
              </a:defRPr>
            </a:lvl3pPr>
            <a:lvl4pPr marL="1600200" indent="-228600">
              <a:tabLst>
                <a:tab pos="361950" algn="l"/>
                <a:tab pos="542925" algn="l"/>
              </a:tabLst>
              <a:defRPr>
                <a:solidFill>
                  <a:schemeClr val="tx1"/>
                </a:solidFill>
                <a:latin typeface="Arial" panose="020B0604020202020204" pitchFamily="34" charset="0"/>
                <a:cs typeface="Arial" panose="020B0604020202020204" pitchFamily="34" charset="0"/>
              </a:defRPr>
            </a:lvl4pPr>
            <a:lvl5pPr marL="2057400" indent="-228600">
              <a:tabLst>
                <a:tab pos="361950" algn="l"/>
                <a:tab pos="5429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9pPr>
          </a:lstStyle>
          <a:p>
            <a:r>
              <a:rPr lang="it-IT" altLang="en-US" sz="2000" b="1">
                <a:latin typeface="UT Sans Bold" panose="00000500000000000000" pitchFamily="50" charset="0"/>
              </a:rPr>
              <a:t>6.7.	Scurtarea unui tub PTFE</a:t>
            </a:r>
            <a:endParaRPr lang="ro-RO" altLang="en-US" sz="2000" b="1">
              <a:latin typeface="UT Sans Bold" panose="00000500000000000000" pitchFamily="50" charset="0"/>
            </a:endParaRPr>
          </a:p>
        </p:txBody>
      </p:sp>
      <p:pic>
        <p:nvPicPr>
          <p:cNvPr id="44040" name="Picture 3">
            <a:extLst>
              <a:ext uri="{FF2B5EF4-FFF2-40B4-BE49-F238E27FC236}">
                <a16:creationId xmlns:a16="http://schemas.microsoft.com/office/drawing/2014/main" id="{7EE33DEF-48D4-4672-9401-B4F569529F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4913" y="985838"/>
            <a:ext cx="240347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6">
            <a:extLst>
              <a:ext uri="{FF2B5EF4-FFF2-40B4-BE49-F238E27FC236}">
                <a16:creationId xmlns:a16="http://schemas.microsoft.com/office/drawing/2014/main" id="{9167A42C-EDAB-4B57-975F-1D57737CA07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80150" y="2884488"/>
            <a:ext cx="2395538"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7">
            <a:extLst>
              <a:ext uri="{FF2B5EF4-FFF2-40B4-BE49-F238E27FC236}">
                <a16:creationId xmlns:a16="http://schemas.microsoft.com/office/drawing/2014/main" id="{F6CEE99D-5AD7-441D-B837-AD1A904C22F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80150" y="4783138"/>
            <a:ext cx="2395538"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2">
            <a:extLst>
              <a:ext uri="{FF2B5EF4-FFF2-40B4-BE49-F238E27FC236}">
                <a16:creationId xmlns:a16="http://schemas.microsoft.com/office/drawing/2014/main" id="{0CFD1C54-B9F1-48FF-9354-6F87A581E60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7050" y="4926013"/>
            <a:ext cx="544512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3">
            <a:extLst>
              <a:ext uri="{FF2B5EF4-FFF2-40B4-BE49-F238E27FC236}">
                <a16:creationId xmlns:a16="http://schemas.microsoft.com/office/drawing/2014/main" id="{7F00297A-170E-45DC-ACAC-C9B3A654F6BE}"/>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79465EF7-97CE-4853-AE1B-071D789AB982}"/>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85A57BF3-8AD5-4198-9B04-7BD24D6333CE}"/>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45059" name="Picture 1">
            <a:extLst>
              <a:ext uri="{FF2B5EF4-FFF2-40B4-BE49-F238E27FC236}">
                <a16:creationId xmlns:a16="http://schemas.microsoft.com/office/drawing/2014/main" id="{9969665D-9F94-45E3-A515-2286EA262A40}"/>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Forma 1">
            <a:extLst>
              <a:ext uri="{FF2B5EF4-FFF2-40B4-BE49-F238E27FC236}">
                <a16:creationId xmlns:a16="http://schemas.microsoft.com/office/drawing/2014/main" id="{AD05B7A4-FA91-4581-944D-63FCE0E7C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6">
            <a:extLst>
              <a:ext uri="{FF2B5EF4-FFF2-40B4-BE49-F238E27FC236}">
                <a16:creationId xmlns:a16="http://schemas.microsoft.com/office/drawing/2014/main" id="{3FB36D04-E5BF-4B41-B097-0FCDE6A87E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Rectangle 1">
            <a:extLst>
              <a:ext uri="{FF2B5EF4-FFF2-40B4-BE49-F238E27FC236}">
                <a16:creationId xmlns:a16="http://schemas.microsoft.com/office/drawing/2014/main" id="{F8699630-6206-4124-873A-10E3F27888C9}"/>
              </a:ext>
            </a:extLst>
          </p:cNvPr>
          <p:cNvSpPr>
            <a:spLocks noChangeArrowheads="1"/>
          </p:cNvSpPr>
          <p:nvPr/>
        </p:nvSpPr>
        <p:spPr bwMode="auto">
          <a:xfrm>
            <a:off x="527050" y="1752600"/>
            <a:ext cx="854075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600"/>
              </a:spcAft>
            </a:pPr>
            <a:r>
              <a:rPr lang="ro-RO" altLang="en-US" sz="1600" b="1">
                <a:latin typeface="UT Sans" panose="00000500000000000000" pitchFamily="50" charset="0"/>
              </a:rPr>
              <a:t>Pasul 1. Suprafața PEI deteriorată	</a:t>
            </a:r>
          </a:p>
          <a:p>
            <a:pPr algn="just">
              <a:spcAft>
                <a:spcPts val="600"/>
              </a:spcAft>
            </a:pPr>
            <a:r>
              <a:rPr lang="ro-RO" altLang="en-US" sz="1600" b="1">
                <a:latin typeface="UT Sans" panose="00000500000000000000" pitchFamily="50" charset="0"/>
              </a:rPr>
              <a:t>Pasul 2. Lista de cumpărături (partea 1)	</a:t>
            </a:r>
          </a:p>
          <a:p>
            <a:pPr algn="just">
              <a:spcAft>
                <a:spcPts val="600"/>
              </a:spcAft>
            </a:pPr>
            <a:r>
              <a:rPr lang="ro-RO" altLang="en-US" sz="1600" b="1">
                <a:latin typeface="UT Sans" panose="00000500000000000000" pitchFamily="50" charset="0"/>
              </a:rPr>
              <a:t>Pasul 3. Lista de cumpărături (partea 2)	</a:t>
            </a:r>
          </a:p>
          <a:p>
            <a:pPr algn="just">
              <a:spcAft>
                <a:spcPts val="600"/>
              </a:spcAft>
            </a:pPr>
            <a:r>
              <a:rPr lang="ro-RO" altLang="en-US" sz="1600" b="1">
                <a:latin typeface="UT Sans" panose="00000500000000000000" pitchFamily="50" charset="0"/>
              </a:rPr>
              <a:t>Pasul 4. Alte produse compatibile	</a:t>
            </a:r>
          </a:p>
          <a:p>
            <a:pPr algn="just">
              <a:spcAft>
                <a:spcPts val="600"/>
              </a:spcAft>
            </a:pPr>
            <a:r>
              <a:rPr lang="ro-RO" altLang="en-US" sz="1600" b="1">
                <a:latin typeface="UT Sans" panose="00000500000000000000" pitchFamily="50" charset="0"/>
              </a:rPr>
              <a:t>Pasul 5. Înghețarea suprafeței PEI deteriorate	</a:t>
            </a:r>
          </a:p>
          <a:p>
            <a:pPr algn="just">
              <a:spcAft>
                <a:spcPts val="600"/>
              </a:spcAft>
            </a:pPr>
            <a:r>
              <a:rPr lang="ro-RO" altLang="en-US" sz="1600" b="1">
                <a:latin typeface="UT Sans" panose="00000500000000000000" pitchFamily="50" charset="0"/>
              </a:rPr>
              <a:t>Pasul 6. Eliminarea foii PEI	</a:t>
            </a:r>
          </a:p>
          <a:p>
            <a:pPr algn="just">
              <a:spcAft>
                <a:spcPts val="600"/>
              </a:spcAft>
            </a:pPr>
            <a:r>
              <a:rPr lang="ro-RO" altLang="en-US" sz="1600" b="1">
                <a:latin typeface="UT Sans" panose="00000500000000000000" pitchFamily="50" charset="0"/>
              </a:rPr>
              <a:t>Pasul 7. Îndepărtarea adezivului – plasarea prosoapelor </a:t>
            </a:r>
          </a:p>
        </p:txBody>
      </p:sp>
      <p:sp>
        <p:nvSpPr>
          <p:cNvPr id="45063" name="Rectangle 2">
            <a:extLst>
              <a:ext uri="{FF2B5EF4-FFF2-40B4-BE49-F238E27FC236}">
                <a16:creationId xmlns:a16="http://schemas.microsoft.com/office/drawing/2014/main" id="{2BBDDD5C-B10C-4232-998B-034179FBF5B3}"/>
              </a:ext>
            </a:extLst>
          </p:cNvPr>
          <p:cNvSpPr>
            <a:spLocks noChangeArrowheads="1"/>
          </p:cNvSpPr>
          <p:nvPr/>
        </p:nvSpPr>
        <p:spPr bwMode="auto">
          <a:xfrm>
            <a:off x="527050" y="1225550"/>
            <a:ext cx="800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1950" algn="l"/>
                <a:tab pos="542925" algn="l"/>
              </a:tabLst>
              <a:defRPr>
                <a:solidFill>
                  <a:schemeClr val="tx1"/>
                </a:solidFill>
                <a:latin typeface="Arial" panose="020B0604020202020204" pitchFamily="34" charset="0"/>
                <a:cs typeface="Arial" panose="020B0604020202020204" pitchFamily="34" charset="0"/>
              </a:defRPr>
            </a:lvl1pPr>
            <a:lvl2pPr marL="742950" indent="-285750">
              <a:tabLst>
                <a:tab pos="361950" algn="l"/>
                <a:tab pos="542925" algn="l"/>
              </a:tabLst>
              <a:defRPr>
                <a:solidFill>
                  <a:schemeClr val="tx1"/>
                </a:solidFill>
                <a:latin typeface="Arial" panose="020B0604020202020204" pitchFamily="34" charset="0"/>
                <a:cs typeface="Arial" panose="020B0604020202020204" pitchFamily="34" charset="0"/>
              </a:defRPr>
            </a:lvl2pPr>
            <a:lvl3pPr marL="1143000" indent="-228600">
              <a:tabLst>
                <a:tab pos="361950" algn="l"/>
                <a:tab pos="542925" algn="l"/>
              </a:tabLst>
              <a:defRPr>
                <a:solidFill>
                  <a:schemeClr val="tx1"/>
                </a:solidFill>
                <a:latin typeface="Arial" panose="020B0604020202020204" pitchFamily="34" charset="0"/>
                <a:cs typeface="Arial" panose="020B0604020202020204" pitchFamily="34" charset="0"/>
              </a:defRPr>
            </a:lvl3pPr>
            <a:lvl4pPr marL="1600200" indent="-228600">
              <a:tabLst>
                <a:tab pos="361950" algn="l"/>
                <a:tab pos="542925" algn="l"/>
              </a:tabLst>
              <a:defRPr>
                <a:solidFill>
                  <a:schemeClr val="tx1"/>
                </a:solidFill>
                <a:latin typeface="Arial" panose="020B0604020202020204" pitchFamily="34" charset="0"/>
                <a:cs typeface="Arial" panose="020B0604020202020204" pitchFamily="34" charset="0"/>
              </a:defRPr>
            </a:lvl4pPr>
            <a:lvl5pPr marL="2057400" indent="-228600">
              <a:tabLst>
                <a:tab pos="361950" algn="l"/>
                <a:tab pos="5429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9pPr>
          </a:lstStyle>
          <a:p>
            <a:r>
              <a:rPr lang="it-IT" altLang="en-US" sz="2000" b="1">
                <a:latin typeface="UT Sans Bold" panose="00000500000000000000" pitchFamily="50" charset="0"/>
              </a:rPr>
              <a:t>6.8.	Înlocuirea foliei PEI</a:t>
            </a:r>
            <a:endParaRPr lang="ro-RO" altLang="en-US" sz="2000" b="1">
              <a:latin typeface="UT Sans Bold" panose="00000500000000000000" pitchFamily="50" charset="0"/>
            </a:endParaRPr>
          </a:p>
        </p:txBody>
      </p:sp>
      <p:pic>
        <p:nvPicPr>
          <p:cNvPr id="45064" name="Picture 8">
            <a:extLst>
              <a:ext uri="{FF2B5EF4-FFF2-40B4-BE49-F238E27FC236}">
                <a16:creationId xmlns:a16="http://schemas.microsoft.com/office/drawing/2014/main" id="{6F0E3347-572D-4C85-A4AE-7F8CB5D118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608138"/>
            <a:ext cx="3389313"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9">
            <a:extLst>
              <a:ext uri="{FF2B5EF4-FFF2-40B4-BE49-F238E27FC236}">
                <a16:creationId xmlns:a16="http://schemas.microsoft.com/office/drawing/2014/main" id="{E2983FBA-164D-47CE-85A3-18BEF3C338E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9413" y="4408488"/>
            <a:ext cx="24257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a:extLst>
              <a:ext uri="{FF2B5EF4-FFF2-40B4-BE49-F238E27FC236}">
                <a16:creationId xmlns:a16="http://schemas.microsoft.com/office/drawing/2014/main" id="{2C31080E-3C13-4506-A92A-E9CD090E093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45200" y="4440238"/>
            <a:ext cx="2414588"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6">
            <a:extLst>
              <a:ext uri="{FF2B5EF4-FFF2-40B4-BE49-F238E27FC236}">
                <a16:creationId xmlns:a16="http://schemas.microsoft.com/office/drawing/2014/main" id="{3B7038DB-0938-4A2C-B926-14558EBB42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2638" y="4030663"/>
            <a:ext cx="2413000"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8">
            <a:extLst>
              <a:ext uri="{FF2B5EF4-FFF2-40B4-BE49-F238E27FC236}">
                <a16:creationId xmlns:a16="http://schemas.microsoft.com/office/drawing/2014/main" id="{1960AB23-BD4D-41CC-8125-7F2DF65F94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1313" y="5053013"/>
            <a:ext cx="2895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83" name="Group 3">
            <a:extLst>
              <a:ext uri="{FF2B5EF4-FFF2-40B4-BE49-F238E27FC236}">
                <a16:creationId xmlns:a16="http://schemas.microsoft.com/office/drawing/2014/main" id="{2A645464-86EC-4C45-A3D0-8C8D3FAA3322}"/>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A31C5DB7-B814-4E0D-8475-5E13F35B35A4}"/>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580F9019-2E5D-44F3-84BD-80389F486116}"/>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46084" name="Picture 1">
            <a:extLst>
              <a:ext uri="{FF2B5EF4-FFF2-40B4-BE49-F238E27FC236}">
                <a16:creationId xmlns:a16="http://schemas.microsoft.com/office/drawing/2014/main" id="{DCB6E339-CCFB-4CD5-8CAC-C6114FB96AF6}"/>
              </a:ext>
            </a:extLst>
          </p:cNvPr>
          <p:cNvPicPr>
            <a:picLocks noChangeAspect="1"/>
          </p:cNvPicPr>
          <p:nvPr/>
        </p:nvPicPr>
        <p:blipFill>
          <a:blip r:embed="rId3">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Forma 1">
            <a:extLst>
              <a:ext uri="{FF2B5EF4-FFF2-40B4-BE49-F238E27FC236}">
                <a16:creationId xmlns:a16="http://schemas.microsoft.com/office/drawing/2014/main" id="{1CEF65B3-850E-4808-ABC7-5568791088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6">
            <a:extLst>
              <a:ext uri="{FF2B5EF4-FFF2-40B4-BE49-F238E27FC236}">
                <a16:creationId xmlns:a16="http://schemas.microsoft.com/office/drawing/2014/main" id="{DCC36F1B-7959-4CEE-99EC-717067734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Rectangle 1">
            <a:extLst>
              <a:ext uri="{FF2B5EF4-FFF2-40B4-BE49-F238E27FC236}">
                <a16:creationId xmlns:a16="http://schemas.microsoft.com/office/drawing/2014/main" id="{578412F9-92D1-40B9-9325-0BC5D166A600}"/>
              </a:ext>
            </a:extLst>
          </p:cNvPr>
          <p:cNvSpPr>
            <a:spLocks noChangeArrowheads="1"/>
          </p:cNvSpPr>
          <p:nvPr/>
        </p:nvSpPr>
        <p:spPr bwMode="auto">
          <a:xfrm>
            <a:off x="527050" y="1752600"/>
            <a:ext cx="854075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600"/>
              </a:spcAft>
            </a:pPr>
            <a:r>
              <a:rPr lang="ro-RO" altLang="en-US" sz="1600" b="1">
                <a:latin typeface="UT Sans" panose="00000500000000000000" pitchFamily="50" charset="0"/>
              </a:rPr>
              <a:t>Pasul 9. Îndepărtarea adezivului – lăsându-l pe Limonene să lucreze</a:t>
            </a:r>
          </a:p>
          <a:p>
            <a:pPr algn="just">
              <a:spcAft>
                <a:spcPts val="600"/>
              </a:spcAft>
            </a:pPr>
            <a:r>
              <a:rPr lang="ro-RO" altLang="en-US" sz="1600" b="1">
                <a:latin typeface="UT Sans" panose="00000500000000000000" pitchFamily="50" charset="0"/>
              </a:rPr>
              <a:t>Pasul 10. Îndepărtarea adezivului – îndepărtarea pungii de plastic	</a:t>
            </a:r>
          </a:p>
          <a:p>
            <a:pPr algn="just">
              <a:spcAft>
                <a:spcPts val="600"/>
              </a:spcAft>
            </a:pPr>
            <a:r>
              <a:rPr lang="ro-RO" altLang="en-US" sz="1600" b="1">
                <a:latin typeface="UT Sans" panose="00000500000000000000" pitchFamily="50" charset="0"/>
              </a:rPr>
              <a:t>Pasul 11. Îndepărtarea adezivului – dezmembrarea adezivului	</a:t>
            </a:r>
          </a:p>
          <a:p>
            <a:pPr algn="just">
              <a:spcAft>
                <a:spcPts val="600"/>
              </a:spcAft>
            </a:pPr>
            <a:r>
              <a:rPr lang="ro-RO" altLang="en-US" sz="1600" b="1">
                <a:latin typeface="UT Sans" panose="00000500000000000000" pitchFamily="50" charset="0"/>
              </a:rPr>
              <a:t>Pasul 12. Eliminarea albastru – în căutarea pentru „murdar” pete	</a:t>
            </a:r>
          </a:p>
          <a:p>
            <a:pPr algn="just">
              <a:spcAft>
                <a:spcPts val="600"/>
              </a:spcAft>
            </a:pPr>
            <a:r>
              <a:rPr lang="ro-RO" altLang="en-US" sz="1600" b="1">
                <a:latin typeface="UT Sans" panose="00000500000000000000" pitchFamily="50" charset="0"/>
              </a:rPr>
              <a:t>Pasul 13. Curățarea tablei de oțel (apă)	</a:t>
            </a:r>
          </a:p>
          <a:p>
            <a:pPr algn="just">
              <a:spcAft>
                <a:spcPts val="600"/>
              </a:spcAft>
            </a:pPr>
            <a:r>
              <a:rPr lang="ro-RO" altLang="en-US" sz="1600" b="1">
                <a:latin typeface="UT Sans" panose="00000500000000000000" pitchFamily="50" charset="0"/>
              </a:rPr>
              <a:t>Pasul 14. Curățarea tablei de oțel	</a:t>
            </a:r>
          </a:p>
          <a:p>
            <a:pPr algn="just">
              <a:spcAft>
                <a:spcPts val="600"/>
              </a:spcAft>
            </a:pPr>
            <a:r>
              <a:rPr lang="ro-RO" altLang="en-US" sz="1600" b="1">
                <a:latin typeface="UT Sans" panose="00000500000000000000" pitchFamily="50" charset="0"/>
              </a:rPr>
              <a:t>Pasul 15. Pregătirea foii PEI	</a:t>
            </a:r>
          </a:p>
          <a:p>
            <a:pPr algn="just">
              <a:spcAft>
                <a:spcPts val="600"/>
              </a:spcAft>
            </a:pPr>
            <a:r>
              <a:rPr lang="ro-RO" altLang="en-US" sz="1600" b="1">
                <a:latin typeface="UT Sans" panose="00000500000000000000" pitchFamily="50" charset="0"/>
              </a:rPr>
              <a:t>Pasul 16. Lipirea noii folii PEI	</a:t>
            </a:r>
          </a:p>
          <a:p>
            <a:pPr algn="just">
              <a:spcAft>
                <a:spcPts val="600"/>
              </a:spcAft>
            </a:pPr>
            <a:r>
              <a:rPr lang="ro-RO" altLang="en-US" sz="1600" b="1">
                <a:latin typeface="UT Sans" panose="00000500000000000000" pitchFamily="50" charset="0"/>
              </a:rPr>
              <a:t>Pasul 17. Legarea PEI și tablă de oțel	</a:t>
            </a:r>
          </a:p>
          <a:p>
            <a:pPr algn="just">
              <a:spcAft>
                <a:spcPts val="600"/>
              </a:spcAft>
            </a:pPr>
            <a:r>
              <a:rPr lang="ro-RO" altLang="en-US" sz="1600" b="1">
                <a:latin typeface="UT Sans" panose="00000500000000000000" pitchFamily="50" charset="0"/>
              </a:rPr>
              <a:t>Pasul 18. Aplicarea foii PEI lângă margini	</a:t>
            </a:r>
          </a:p>
          <a:p>
            <a:pPr algn="just">
              <a:spcAft>
                <a:spcPts val="600"/>
              </a:spcAft>
            </a:pPr>
            <a:r>
              <a:rPr lang="ro-RO" altLang="en-US" sz="1600" b="1">
                <a:latin typeface="UT Sans" panose="00000500000000000000" pitchFamily="50" charset="0"/>
              </a:rPr>
              <a:t>Pasul 19. Tăierea marginilor	</a:t>
            </a:r>
          </a:p>
          <a:p>
            <a:pPr algn="just">
              <a:spcAft>
                <a:spcPts val="600"/>
              </a:spcAft>
            </a:pPr>
            <a:r>
              <a:rPr lang="ro-RO" altLang="en-US" sz="1600" b="1">
                <a:latin typeface="UT Sans" panose="00000500000000000000" pitchFamily="50" charset="0"/>
              </a:rPr>
              <a:t>Pasul 20. Procesul e finalizat</a:t>
            </a:r>
          </a:p>
        </p:txBody>
      </p:sp>
      <p:sp>
        <p:nvSpPr>
          <p:cNvPr id="46088" name="Rectangle 2">
            <a:extLst>
              <a:ext uri="{FF2B5EF4-FFF2-40B4-BE49-F238E27FC236}">
                <a16:creationId xmlns:a16="http://schemas.microsoft.com/office/drawing/2014/main" id="{6FE24AD0-BE76-40B7-BA70-97615082EA34}"/>
              </a:ext>
            </a:extLst>
          </p:cNvPr>
          <p:cNvSpPr>
            <a:spLocks noChangeArrowheads="1"/>
          </p:cNvSpPr>
          <p:nvPr/>
        </p:nvSpPr>
        <p:spPr bwMode="auto">
          <a:xfrm>
            <a:off x="527050" y="1225550"/>
            <a:ext cx="800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1950" algn="l"/>
                <a:tab pos="542925" algn="l"/>
              </a:tabLst>
              <a:defRPr>
                <a:solidFill>
                  <a:schemeClr val="tx1"/>
                </a:solidFill>
                <a:latin typeface="Arial" panose="020B0604020202020204" pitchFamily="34" charset="0"/>
                <a:cs typeface="Arial" panose="020B0604020202020204" pitchFamily="34" charset="0"/>
              </a:defRPr>
            </a:lvl1pPr>
            <a:lvl2pPr marL="742950" indent="-285750">
              <a:tabLst>
                <a:tab pos="361950" algn="l"/>
                <a:tab pos="542925" algn="l"/>
              </a:tabLst>
              <a:defRPr>
                <a:solidFill>
                  <a:schemeClr val="tx1"/>
                </a:solidFill>
                <a:latin typeface="Arial" panose="020B0604020202020204" pitchFamily="34" charset="0"/>
                <a:cs typeface="Arial" panose="020B0604020202020204" pitchFamily="34" charset="0"/>
              </a:defRPr>
            </a:lvl2pPr>
            <a:lvl3pPr marL="1143000" indent="-228600">
              <a:tabLst>
                <a:tab pos="361950" algn="l"/>
                <a:tab pos="542925" algn="l"/>
              </a:tabLst>
              <a:defRPr>
                <a:solidFill>
                  <a:schemeClr val="tx1"/>
                </a:solidFill>
                <a:latin typeface="Arial" panose="020B0604020202020204" pitchFamily="34" charset="0"/>
                <a:cs typeface="Arial" panose="020B0604020202020204" pitchFamily="34" charset="0"/>
              </a:defRPr>
            </a:lvl3pPr>
            <a:lvl4pPr marL="1600200" indent="-228600">
              <a:tabLst>
                <a:tab pos="361950" algn="l"/>
                <a:tab pos="542925" algn="l"/>
              </a:tabLst>
              <a:defRPr>
                <a:solidFill>
                  <a:schemeClr val="tx1"/>
                </a:solidFill>
                <a:latin typeface="Arial" panose="020B0604020202020204" pitchFamily="34" charset="0"/>
                <a:cs typeface="Arial" panose="020B0604020202020204" pitchFamily="34" charset="0"/>
              </a:defRPr>
            </a:lvl4pPr>
            <a:lvl5pPr marL="2057400" indent="-228600">
              <a:tabLst>
                <a:tab pos="361950" algn="l"/>
                <a:tab pos="5429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9pPr>
          </a:lstStyle>
          <a:p>
            <a:r>
              <a:rPr lang="it-IT" altLang="en-US" sz="2000" b="1">
                <a:latin typeface="UT Sans Bold" panose="00000500000000000000" pitchFamily="50" charset="0"/>
              </a:rPr>
              <a:t>6.8.	Înlocuirea foliei PEI</a:t>
            </a:r>
            <a:endParaRPr lang="ro-RO" altLang="en-US" sz="2000" b="1">
              <a:latin typeface="UT Sans Bold" panose="00000500000000000000" pitchFamily="50" charset="0"/>
            </a:endParaRPr>
          </a:p>
        </p:txBody>
      </p:sp>
      <p:pic>
        <p:nvPicPr>
          <p:cNvPr id="46089" name="Picture 3">
            <a:extLst>
              <a:ext uri="{FF2B5EF4-FFF2-40B4-BE49-F238E27FC236}">
                <a16:creationId xmlns:a16="http://schemas.microsoft.com/office/drawing/2014/main" id="{A8EFA48B-E94F-4CC3-8779-A98FA61E9DE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13550" y="1619250"/>
            <a:ext cx="206057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6">
            <a:extLst>
              <a:ext uri="{FF2B5EF4-FFF2-40B4-BE49-F238E27FC236}">
                <a16:creationId xmlns:a16="http://schemas.microsoft.com/office/drawing/2014/main" id="{4271A736-B5A4-4561-B263-294FA910E1A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19825" y="3182938"/>
            <a:ext cx="2622550"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7">
            <a:extLst>
              <a:ext uri="{FF2B5EF4-FFF2-40B4-BE49-F238E27FC236}">
                <a16:creationId xmlns:a16="http://schemas.microsoft.com/office/drawing/2014/main" id="{6301E3E0-4701-4EEA-AF2E-3DA1D797E3D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76750" y="4343400"/>
            <a:ext cx="24574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3">
            <a:extLst>
              <a:ext uri="{FF2B5EF4-FFF2-40B4-BE49-F238E27FC236}">
                <a16:creationId xmlns:a16="http://schemas.microsoft.com/office/drawing/2014/main" id="{4AA09EA8-F475-45A2-B647-8CED1DE1D847}"/>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B84FC48B-F22B-49DA-A23E-A898E21FB8F3}"/>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03A87836-AED5-4521-9B3A-1005E6A5F4FE}"/>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47107" name="Picture 1">
            <a:extLst>
              <a:ext uri="{FF2B5EF4-FFF2-40B4-BE49-F238E27FC236}">
                <a16:creationId xmlns:a16="http://schemas.microsoft.com/office/drawing/2014/main" id="{B0F049F7-9218-4553-A120-FD46F79000BC}"/>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Forma 1">
            <a:extLst>
              <a:ext uri="{FF2B5EF4-FFF2-40B4-BE49-F238E27FC236}">
                <a16:creationId xmlns:a16="http://schemas.microsoft.com/office/drawing/2014/main" id="{7E8960CA-E59A-479E-A18B-9B63A02E2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16">
            <a:extLst>
              <a:ext uri="{FF2B5EF4-FFF2-40B4-BE49-F238E27FC236}">
                <a16:creationId xmlns:a16="http://schemas.microsoft.com/office/drawing/2014/main" id="{EA817E01-9BD0-4D8A-86B9-D74F1B5A0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1">
            <a:extLst>
              <a:ext uri="{FF2B5EF4-FFF2-40B4-BE49-F238E27FC236}">
                <a16:creationId xmlns:a16="http://schemas.microsoft.com/office/drawing/2014/main" id="{A68E084E-59C1-4882-91FC-1323DF3CF412}"/>
              </a:ext>
            </a:extLst>
          </p:cNvPr>
          <p:cNvSpPr>
            <a:spLocks noChangeArrowheads="1"/>
          </p:cNvSpPr>
          <p:nvPr/>
        </p:nvSpPr>
        <p:spPr bwMode="auto">
          <a:xfrm>
            <a:off x="527050" y="1752600"/>
            <a:ext cx="587375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600"/>
              </a:spcAft>
            </a:pPr>
            <a:r>
              <a:rPr lang="ro-RO" altLang="en-US" sz="1600" b="1">
                <a:latin typeface="UT Sans" panose="00000500000000000000" pitchFamily="50" charset="0"/>
              </a:rPr>
              <a:t>Pasul 1.Tăiați legăturile zip selectate	</a:t>
            </a:r>
          </a:p>
          <a:p>
            <a:pPr algn="just">
              <a:spcAft>
                <a:spcPts val="600"/>
              </a:spcAft>
            </a:pPr>
            <a:r>
              <a:rPr lang="ro-RO" altLang="en-US" sz="1600" b="1">
                <a:latin typeface="UT Sans" panose="00000500000000000000" pitchFamily="50" charset="0"/>
              </a:rPr>
              <a:t>Pasul 2. Desfacerea foliei spirale	</a:t>
            </a:r>
          </a:p>
          <a:p>
            <a:pPr algn="just">
              <a:spcAft>
                <a:spcPts val="600"/>
              </a:spcAft>
            </a:pPr>
            <a:r>
              <a:rPr lang="ro-RO" altLang="en-US" sz="1600" b="1">
                <a:latin typeface="UT Sans" panose="00000500000000000000" pitchFamily="50" charset="0"/>
              </a:rPr>
              <a:t>Pasul 3. Deconectarea termistorului de la RAMBo	</a:t>
            </a:r>
          </a:p>
          <a:p>
            <a:pPr algn="just">
              <a:spcAft>
                <a:spcPts val="600"/>
              </a:spcAft>
            </a:pPr>
            <a:r>
              <a:rPr lang="ro-RO" altLang="en-US" sz="1600" b="1">
                <a:latin typeface="UT Sans" panose="00000500000000000000" pitchFamily="50" charset="0"/>
              </a:rPr>
              <a:t>Pasul 4. Îndepărtarea termistorului vechi	</a:t>
            </a:r>
          </a:p>
          <a:p>
            <a:pPr algn="just">
              <a:spcAft>
                <a:spcPts val="600"/>
              </a:spcAft>
            </a:pPr>
            <a:r>
              <a:rPr lang="ro-RO" altLang="en-US" sz="1600" b="1">
                <a:latin typeface="UT Sans" panose="00000500000000000000" pitchFamily="50" charset="0"/>
              </a:rPr>
              <a:t>Pasul 5. Introducerea unui nou termistor	</a:t>
            </a:r>
          </a:p>
          <a:p>
            <a:pPr algn="just">
              <a:spcAft>
                <a:spcPts val="600"/>
              </a:spcAft>
            </a:pPr>
            <a:r>
              <a:rPr lang="ro-RO" altLang="en-US" sz="1600" b="1">
                <a:latin typeface="UT Sans" panose="00000500000000000000" pitchFamily="50" charset="0"/>
              </a:rPr>
              <a:t>Pasul 6. Înfășurați cablurile de folie spirală	</a:t>
            </a:r>
          </a:p>
        </p:txBody>
      </p:sp>
      <p:sp>
        <p:nvSpPr>
          <p:cNvPr id="47111" name="Rectangle 2">
            <a:extLst>
              <a:ext uri="{FF2B5EF4-FFF2-40B4-BE49-F238E27FC236}">
                <a16:creationId xmlns:a16="http://schemas.microsoft.com/office/drawing/2014/main" id="{61B02F86-7082-4DE3-AA72-3347395547EA}"/>
              </a:ext>
            </a:extLst>
          </p:cNvPr>
          <p:cNvSpPr>
            <a:spLocks noChangeArrowheads="1"/>
          </p:cNvSpPr>
          <p:nvPr/>
        </p:nvSpPr>
        <p:spPr bwMode="auto">
          <a:xfrm>
            <a:off x="527050" y="1225550"/>
            <a:ext cx="800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1950" algn="l"/>
                <a:tab pos="542925" algn="l"/>
              </a:tabLst>
              <a:defRPr>
                <a:solidFill>
                  <a:schemeClr val="tx1"/>
                </a:solidFill>
                <a:latin typeface="Arial" panose="020B0604020202020204" pitchFamily="34" charset="0"/>
                <a:cs typeface="Arial" panose="020B0604020202020204" pitchFamily="34" charset="0"/>
              </a:defRPr>
            </a:lvl1pPr>
            <a:lvl2pPr marL="742950" indent="-285750">
              <a:tabLst>
                <a:tab pos="361950" algn="l"/>
                <a:tab pos="542925" algn="l"/>
              </a:tabLst>
              <a:defRPr>
                <a:solidFill>
                  <a:schemeClr val="tx1"/>
                </a:solidFill>
                <a:latin typeface="Arial" panose="020B0604020202020204" pitchFamily="34" charset="0"/>
                <a:cs typeface="Arial" panose="020B0604020202020204" pitchFamily="34" charset="0"/>
              </a:defRPr>
            </a:lvl2pPr>
            <a:lvl3pPr marL="1143000" indent="-228600">
              <a:tabLst>
                <a:tab pos="361950" algn="l"/>
                <a:tab pos="542925" algn="l"/>
              </a:tabLst>
              <a:defRPr>
                <a:solidFill>
                  <a:schemeClr val="tx1"/>
                </a:solidFill>
                <a:latin typeface="Arial" panose="020B0604020202020204" pitchFamily="34" charset="0"/>
                <a:cs typeface="Arial" panose="020B0604020202020204" pitchFamily="34" charset="0"/>
              </a:defRPr>
            </a:lvl3pPr>
            <a:lvl4pPr marL="1600200" indent="-228600">
              <a:tabLst>
                <a:tab pos="361950" algn="l"/>
                <a:tab pos="542925" algn="l"/>
              </a:tabLst>
              <a:defRPr>
                <a:solidFill>
                  <a:schemeClr val="tx1"/>
                </a:solidFill>
                <a:latin typeface="Arial" panose="020B0604020202020204" pitchFamily="34" charset="0"/>
                <a:cs typeface="Arial" panose="020B0604020202020204" pitchFamily="34" charset="0"/>
              </a:defRPr>
            </a:lvl4pPr>
            <a:lvl5pPr marL="2057400" indent="-228600">
              <a:tabLst>
                <a:tab pos="361950" algn="l"/>
                <a:tab pos="5429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9pPr>
          </a:lstStyle>
          <a:p>
            <a:r>
              <a:rPr lang="it-IT" altLang="en-US" sz="2000" b="1">
                <a:latin typeface="UT Sans Bold" panose="00000500000000000000" pitchFamily="50" charset="0"/>
              </a:rPr>
              <a:t>6.9.	Inlocuirea termistorului hotend</a:t>
            </a:r>
            <a:endParaRPr lang="ro-RO" altLang="en-US" sz="2000" b="1">
              <a:latin typeface="UT Sans Bold" panose="00000500000000000000" pitchFamily="50" charset="0"/>
            </a:endParaRPr>
          </a:p>
        </p:txBody>
      </p:sp>
      <p:pic>
        <p:nvPicPr>
          <p:cNvPr id="47112" name="Picture 11">
            <a:extLst>
              <a:ext uri="{FF2B5EF4-FFF2-40B4-BE49-F238E27FC236}">
                <a16:creationId xmlns:a16="http://schemas.microsoft.com/office/drawing/2014/main" id="{829C4989-86A1-4B5F-9E0E-3ED1C282788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76913" y="1066800"/>
            <a:ext cx="2682875"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13">
            <a:extLst>
              <a:ext uri="{FF2B5EF4-FFF2-40B4-BE49-F238E27FC236}">
                <a16:creationId xmlns:a16="http://schemas.microsoft.com/office/drawing/2014/main" id="{14A531C4-1F26-4F4B-8D1E-C6F834C4AA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68975" y="3103563"/>
            <a:ext cx="2389188"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14">
            <a:extLst>
              <a:ext uri="{FF2B5EF4-FFF2-40B4-BE49-F238E27FC236}">
                <a16:creationId xmlns:a16="http://schemas.microsoft.com/office/drawing/2014/main" id="{2D815CCE-E70F-4942-8A6F-D445644DF7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9413" y="3706813"/>
            <a:ext cx="2816225"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15">
            <a:extLst>
              <a:ext uri="{FF2B5EF4-FFF2-40B4-BE49-F238E27FC236}">
                <a16:creationId xmlns:a16="http://schemas.microsoft.com/office/drawing/2014/main" id="{3C8823AD-68E4-44A0-8184-42AE420E0B2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22650" y="3833813"/>
            <a:ext cx="2109788"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16">
            <a:extLst>
              <a:ext uri="{FF2B5EF4-FFF2-40B4-BE49-F238E27FC236}">
                <a16:creationId xmlns:a16="http://schemas.microsoft.com/office/drawing/2014/main" id="{1363681E-6103-4124-BED9-353BA3883E5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72075" y="4941888"/>
            <a:ext cx="245745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3">
            <a:extLst>
              <a:ext uri="{FF2B5EF4-FFF2-40B4-BE49-F238E27FC236}">
                <a16:creationId xmlns:a16="http://schemas.microsoft.com/office/drawing/2014/main" id="{8132AFB3-0C32-40CD-A4F7-E40350E0FD88}"/>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712D3FDD-B426-4BEC-9BF8-65E30848C240}"/>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E7D8AB9A-9EB5-4154-8B55-EE2BA46C53B5}"/>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48131" name="Picture 1">
            <a:extLst>
              <a:ext uri="{FF2B5EF4-FFF2-40B4-BE49-F238E27FC236}">
                <a16:creationId xmlns:a16="http://schemas.microsoft.com/office/drawing/2014/main" id="{C10F8FE0-E553-4ECA-A7EA-4D70E98F7F5E}"/>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Forma 1">
            <a:extLst>
              <a:ext uri="{FF2B5EF4-FFF2-40B4-BE49-F238E27FC236}">
                <a16:creationId xmlns:a16="http://schemas.microsoft.com/office/drawing/2014/main" id="{BD3363D9-7CDB-46D6-B92A-D5627A661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6">
            <a:extLst>
              <a:ext uri="{FF2B5EF4-FFF2-40B4-BE49-F238E27FC236}">
                <a16:creationId xmlns:a16="http://schemas.microsoft.com/office/drawing/2014/main" id="{585B0C29-6938-4A7C-B26B-AF5EE1AC3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1">
            <a:extLst>
              <a:ext uri="{FF2B5EF4-FFF2-40B4-BE49-F238E27FC236}">
                <a16:creationId xmlns:a16="http://schemas.microsoft.com/office/drawing/2014/main" id="{50AA072A-0779-4EAB-A266-99734ABB0CD3}"/>
              </a:ext>
            </a:extLst>
          </p:cNvPr>
          <p:cNvSpPr>
            <a:spLocks noChangeArrowheads="1"/>
          </p:cNvSpPr>
          <p:nvPr/>
        </p:nvSpPr>
        <p:spPr bwMode="auto">
          <a:xfrm>
            <a:off x="527050" y="1752600"/>
            <a:ext cx="5873750"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600"/>
              </a:spcAft>
            </a:pPr>
            <a:r>
              <a:rPr lang="ro-RO" altLang="en-US" sz="1600" b="1">
                <a:latin typeface="UT Sans" panose="00000500000000000000" pitchFamily="50" charset="0"/>
              </a:rPr>
              <a:t>Pasul 1. Introducere	</a:t>
            </a:r>
          </a:p>
          <a:p>
            <a:pPr algn="just">
              <a:spcAft>
                <a:spcPts val="600"/>
              </a:spcAft>
            </a:pPr>
            <a:r>
              <a:rPr lang="ro-RO" altLang="en-US" sz="1600" b="1">
                <a:latin typeface="UT Sans" panose="00000500000000000000" pitchFamily="50" charset="0"/>
              </a:rPr>
              <a:t>Pasul 2. Instrumente necesare pentru acest ghid	</a:t>
            </a:r>
          </a:p>
          <a:p>
            <a:pPr algn="just">
              <a:spcAft>
                <a:spcPts val="600"/>
              </a:spcAft>
            </a:pPr>
            <a:r>
              <a:rPr lang="ro-RO" altLang="en-US" sz="1600" b="1">
                <a:latin typeface="UT Sans" panose="00000500000000000000" pitchFamily="50" charset="0"/>
              </a:rPr>
              <a:t>Pasul 3. Pregătiți imprimanta	</a:t>
            </a:r>
          </a:p>
          <a:p>
            <a:pPr algn="just">
              <a:spcAft>
                <a:spcPts val="600"/>
              </a:spcAft>
            </a:pPr>
            <a:r>
              <a:rPr lang="ro-RO" altLang="en-US" sz="1600" b="1">
                <a:latin typeface="UT Sans" panose="00000500000000000000" pitchFamily="50" charset="0"/>
              </a:rPr>
              <a:t>Pasul 4. Dezasamblarea parțială a extruderului	</a:t>
            </a:r>
          </a:p>
          <a:p>
            <a:pPr algn="just">
              <a:spcAft>
                <a:spcPts val="600"/>
              </a:spcAft>
            </a:pPr>
            <a:r>
              <a:rPr lang="ro-RO" altLang="en-US" sz="1600" b="1">
                <a:latin typeface="UT Sans" panose="00000500000000000000" pitchFamily="50" charset="0"/>
              </a:rPr>
              <a:t>Pasul 5. Preîncălzirea duzei	</a:t>
            </a:r>
          </a:p>
          <a:p>
            <a:pPr algn="just">
              <a:spcAft>
                <a:spcPts val="600"/>
              </a:spcAft>
            </a:pPr>
            <a:r>
              <a:rPr lang="ro-RO" altLang="en-US" sz="1600" b="1">
                <a:latin typeface="UT Sans" panose="00000500000000000000" pitchFamily="50" charset="0"/>
              </a:rPr>
              <a:t>Pasul 6. Eliberarea duzei	</a:t>
            </a:r>
          </a:p>
          <a:p>
            <a:pPr algn="just">
              <a:spcAft>
                <a:spcPts val="600"/>
              </a:spcAft>
            </a:pPr>
            <a:r>
              <a:rPr lang="ro-RO" altLang="en-US" sz="1600" b="1">
                <a:latin typeface="UT Sans" panose="00000500000000000000" pitchFamily="50" charset="0"/>
              </a:rPr>
              <a:t>Pasul 7. Protejarea patului termic	</a:t>
            </a:r>
          </a:p>
          <a:p>
            <a:pPr algn="just">
              <a:spcAft>
                <a:spcPts val="600"/>
              </a:spcAft>
            </a:pPr>
            <a:r>
              <a:rPr lang="ro-RO" altLang="en-US" sz="1600" b="1">
                <a:latin typeface="UT Sans" panose="00000500000000000000" pitchFamily="50" charset="0"/>
              </a:rPr>
              <a:t>Pasul 8. Dezasamblarea parțială a extruderului	</a:t>
            </a:r>
          </a:p>
          <a:p>
            <a:pPr algn="just">
              <a:spcAft>
                <a:spcPts val="600"/>
              </a:spcAft>
            </a:pPr>
            <a:r>
              <a:rPr lang="ro-RO" altLang="en-US" sz="1600" b="1">
                <a:latin typeface="UT Sans" panose="00000500000000000000" pitchFamily="50" charset="0"/>
              </a:rPr>
              <a:t>Pasul 9. Dezasamblarea parțială a extruderului	</a:t>
            </a:r>
          </a:p>
          <a:p>
            <a:pPr algn="just">
              <a:spcAft>
                <a:spcPts val="600"/>
              </a:spcAft>
            </a:pPr>
            <a:r>
              <a:rPr lang="ro-RO" altLang="en-US" sz="1600" b="1">
                <a:latin typeface="UT Sans" panose="00000500000000000000" pitchFamily="50" charset="0"/>
              </a:rPr>
              <a:t>Pasul 10. Ghid	</a:t>
            </a:r>
          </a:p>
        </p:txBody>
      </p:sp>
      <p:sp>
        <p:nvSpPr>
          <p:cNvPr id="48135" name="Rectangle 2">
            <a:extLst>
              <a:ext uri="{FF2B5EF4-FFF2-40B4-BE49-F238E27FC236}">
                <a16:creationId xmlns:a16="http://schemas.microsoft.com/office/drawing/2014/main" id="{B9D95B3F-5966-4F69-99AB-64AE377D5037}"/>
              </a:ext>
            </a:extLst>
          </p:cNvPr>
          <p:cNvSpPr>
            <a:spLocks noChangeArrowheads="1"/>
          </p:cNvSpPr>
          <p:nvPr/>
        </p:nvSpPr>
        <p:spPr bwMode="auto">
          <a:xfrm>
            <a:off x="527050" y="1225550"/>
            <a:ext cx="800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1950" algn="l"/>
                <a:tab pos="542925" algn="l"/>
              </a:tabLst>
              <a:defRPr>
                <a:solidFill>
                  <a:schemeClr val="tx1"/>
                </a:solidFill>
                <a:latin typeface="Arial" panose="020B0604020202020204" pitchFamily="34" charset="0"/>
                <a:cs typeface="Arial" panose="020B0604020202020204" pitchFamily="34" charset="0"/>
              </a:defRPr>
            </a:lvl1pPr>
            <a:lvl2pPr marL="742950" indent="-285750">
              <a:tabLst>
                <a:tab pos="361950" algn="l"/>
                <a:tab pos="542925" algn="l"/>
              </a:tabLst>
              <a:defRPr>
                <a:solidFill>
                  <a:schemeClr val="tx1"/>
                </a:solidFill>
                <a:latin typeface="Arial" panose="020B0604020202020204" pitchFamily="34" charset="0"/>
                <a:cs typeface="Arial" panose="020B0604020202020204" pitchFamily="34" charset="0"/>
              </a:defRPr>
            </a:lvl2pPr>
            <a:lvl3pPr marL="1143000" indent="-228600">
              <a:tabLst>
                <a:tab pos="361950" algn="l"/>
                <a:tab pos="542925" algn="l"/>
              </a:tabLst>
              <a:defRPr>
                <a:solidFill>
                  <a:schemeClr val="tx1"/>
                </a:solidFill>
                <a:latin typeface="Arial" panose="020B0604020202020204" pitchFamily="34" charset="0"/>
                <a:cs typeface="Arial" panose="020B0604020202020204" pitchFamily="34" charset="0"/>
              </a:defRPr>
            </a:lvl3pPr>
            <a:lvl4pPr marL="1600200" indent="-228600">
              <a:tabLst>
                <a:tab pos="361950" algn="l"/>
                <a:tab pos="542925" algn="l"/>
              </a:tabLst>
              <a:defRPr>
                <a:solidFill>
                  <a:schemeClr val="tx1"/>
                </a:solidFill>
                <a:latin typeface="Arial" panose="020B0604020202020204" pitchFamily="34" charset="0"/>
                <a:cs typeface="Arial" panose="020B0604020202020204" pitchFamily="34" charset="0"/>
              </a:defRPr>
            </a:lvl4pPr>
            <a:lvl5pPr marL="2057400" indent="-228600">
              <a:tabLst>
                <a:tab pos="361950" algn="l"/>
                <a:tab pos="5429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9pPr>
          </a:lstStyle>
          <a:p>
            <a:r>
              <a:rPr lang="it-IT" altLang="en-US" sz="2000" b="1">
                <a:latin typeface="UT Sans Bold" panose="00000500000000000000" pitchFamily="50" charset="0"/>
              </a:rPr>
              <a:t>6.10.	Înlocuirea blocului de căldură/încălzire/răcire</a:t>
            </a:r>
            <a:endParaRPr lang="ro-RO" altLang="en-US" sz="2000" b="1">
              <a:latin typeface="UT Sans Bold" panose="00000500000000000000" pitchFamily="50" charset="0"/>
            </a:endParaRPr>
          </a:p>
        </p:txBody>
      </p:sp>
      <p:pic>
        <p:nvPicPr>
          <p:cNvPr id="48136" name="Picture 3">
            <a:extLst>
              <a:ext uri="{FF2B5EF4-FFF2-40B4-BE49-F238E27FC236}">
                <a16:creationId xmlns:a16="http://schemas.microsoft.com/office/drawing/2014/main" id="{53302A97-0DA3-49E4-A3FA-DC80E3AFF6F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8250" y="1633538"/>
            <a:ext cx="233362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6">
            <a:extLst>
              <a:ext uri="{FF2B5EF4-FFF2-40B4-BE49-F238E27FC236}">
                <a16:creationId xmlns:a16="http://schemas.microsoft.com/office/drawing/2014/main" id="{E1E436CA-6315-4C66-BFCA-A4D73417B6D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97425" y="2724150"/>
            <a:ext cx="1785938"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7">
            <a:extLst>
              <a:ext uri="{FF2B5EF4-FFF2-40B4-BE49-F238E27FC236}">
                <a16:creationId xmlns:a16="http://schemas.microsoft.com/office/drawing/2014/main" id="{056E2DB8-6F97-48B5-AF3B-2B15C839F22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1163" y="4876800"/>
            <a:ext cx="2517775"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8">
            <a:extLst>
              <a:ext uri="{FF2B5EF4-FFF2-40B4-BE49-F238E27FC236}">
                <a16:creationId xmlns:a16="http://schemas.microsoft.com/office/drawing/2014/main" id="{F02B3E1F-6D94-48FB-AFC4-7CA71061136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18300" y="3455988"/>
            <a:ext cx="2206625"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Picture 9">
            <a:extLst>
              <a:ext uri="{FF2B5EF4-FFF2-40B4-BE49-F238E27FC236}">
                <a16:creationId xmlns:a16="http://schemas.microsoft.com/office/drawing/2014/main" id="{C3B8838E-1CC9-4C2C-A3A5-0B022D18894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197225" y="4929188"/>
            <a:ext cx="4994275"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3">
            <a:extLst>
              <a:ext uri="{FF2B5EF4-FFF2-40B4-BE49-F238E27FC236}">
                <a16:creationId xmlns:a16="http://schemas.microsoft.com/office/drawing/2014/main" id="{0A8752B8-FF80-4BBD-A103-786FCC0066A9}"/>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D34C5A5B-4DAA-4B40-9DC5-5F681283E413}"/>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D0E1C915-691D-4B46-B8FD-D7B0A95BC18D}"/>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49155" name="Picture 1">
            <a:extLst>
              <a:ext uri="{FF2B5EF4-FFF2-40B4-BE49-F238E27FC236}">
                <a16:creationId xmlns:a16="http://schemas.microsoft.com/office/drawing/2014/main" id="{CCB1E558-61ED-487A-BFC9-AD8176B6D2FF}"/>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Forma 1">
            <a:extLst>
              <a:ext uri="{FF2B5EF4-FFF2-40B4-BE49-F238E27FC236}">
                <a16:creationId xmlns:a16="http://schemas.microsoft.com/office/drawing/2014/main" id="{5226EA8C-2A69-46D3-A30C-743E31B19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6">
            <a:extLst>
              <a:ext uri="{FF2B5EF4-FFF2-40B4-BE49-F238E27FC236}">
                <a16:creationId xmlns:a16="http://schemas.microsoft.com/office/drawing/2014/main" id="{03893B24-3341-41E8-A838-305C808268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1">
            <a:extLst>
              <a:ext uri="{FF2B5EF4-FFF2-40B4-BE49-F238E27FC236}">
                <a16:creationId xmlns:a16="http://schemas.microsoft.com/office/drawing/2014/main" id="{B23F6096-87D3-402A-9332-EE419A7E1661}"/>
              </a:ext>
            </a:extLst>
          </p:cNvPr>
          <p:cNvSpPr>
            <a:spLocks noChangeArrowheads="1"/>
          </p:cNvSpPr>
          <p:nvPr/>
        </p:nvSpPr>
        <p:spPr bwMode="auto">
          <a:xfrm>
            <a:off x="527050" y="1752600"/>
            <a:ext cx="587375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600"/>
              </a:spcAft>
            </a:pPr>
            <a:r>
              <a:rPr lang="ro-RO" altLang="en-US" sz="1600" b="1">
                <a:latin typeface="UT Sans" panose="00000500000000000000" pitchFamily="50" charset="0"/>
              </a:rPr>
              <a:t>Pasul 11. Înlocuire Heatbreak – pregătirea pieselor	</a:t>
            </a:r>
          </a:p>
          <a:p>
            <a:pPr algn="just">
              <a:spcAft>
                <a:spcPts val="600"/>
              </a:spcAft>
            </a:pPr>
            <a:r>
              <a:rPr lang="ro-RO" altLang="en-US" sz="1600" b="1">
                <a:latin typeface="UT Sans" panose="00000500000000000000" pitchFamily="50" charset="0"/>
              </a:rPr>
              <a:t>Pasul 12. Îndepărtarea tubului PTFE	</a:t>
            </a:r>
          </a:p>
          <a:p>
            <a:pPr algn="just">
              <a:spcAft>
                <a:spcPts val="600"/>
              </a:spcAft>
            </a:pPr>
            <a:r>
              <a:rPr lang="ro-RO" altLang="en-US" sz="1600" b="1">
                <a:latin typeface="UT Sans" panose="00000500000000000000" pitchFamily="50" charset="0"/>
              </a:rPr>
              <a:t>Pasul 13. Îndepărtarea pauzei de căldură	</a:t>
            </a:r>
          </a:p>
          <a:p>
            <a:pPr algn="just">
              <a:spcAft>
                <a:spcPts val="600"/>
              </a:spcAft>
            </a:pPr>
            <a:r>
              <a:rPr lang="ro-RO" altLang="en-US" sz="1600" b="1">
                <a:latin typeface="UT Sans" panose="00000500000000000000" pitchFamily="50" charset="0"/>
              </a:rPr>
              <a:t>Pasul 14. Aplicarea pastei termice	</a:t>
            </a:r>
          </a:p>
          <a:p>
            <a:pPr algn="just">
              <a:spcAft>
                <a:spcPts val="600"/>
              </a:spcAft>
            </a:pPr>
            <a:r>
              <a:rPr lang="ro-RO" altLang="en-US" sz="1600" b="1">
                <a:latin typeface="UT Sans" panose="00000500000000000000" pitchFamily="50" charset="0"/>
              </a:rPr>
              <a:t>Pasul 15. Plasarea Heatbreak înapoi în	</a:t>
            </a:r>
          </a:p>
          <a:p>
            <a:pPr algn="just">
              <a:spcAft>
                <a:spcPts val="600"/>
              </a:spcAft>
            </a:pPr>
            <a:r>
              <a:rPr lang="ro-RO" altLang="en-US" sz="1600" b="1">
                <a:latin typeface="UT Sans" panose="00000500000000000000" pitchFamily="50" charset="0"/>
              </a:rPr>
              <a:t>Pasul 16. Înlocuirea radiatorului – pregătirea pieselor	</a:t>
            </a:r>
          </a:p>
          <a:p>
            <a:pPr algn="just">
              <a:spcAft>
                <a:spcPts val="600"/>
              </a:spcAft>
            </a:pPr>
            <a:r>
              <a:rPr lang="ro-RO" altLang="en-US" sz="1600" b="1">
                <a:latin typeface="UT Sans" panose="00000500000000000000" pitchFamily="50" charset="0"/>
              </a:rPr>
              <a:t>Pasul 17. Îndepărtarea tubului PTFE	</a:t>
            </a:r>
          </a:p>
          <a:p>
            <a:pPr algn="just">
              <a:spcAft>
                <a:spcPts val="600"/>
              </a:spcAft>
            </a:pPr>
            <a:r>
              <a:rPr lang="ro-RO" altLang="en-US" sz="1600" b="1">
                <a:latin typeface="UT Sans" panose="00000500000000000000" pitchFamily="50" charset="0"/>
              </a:rPr>
              <a:t>Pasul 18. Îndepărtarea radiatorului vechi	</a:t>
            </a:r>
          </a:p>
          <a:p>
            <a:pPr algn="just">
              <a:spcAft>
                <a:spcPts val="600"/>
              </a:spcAft>
            </a:pPr>
            <a:r>
              <a:rPr lang="ro-RO" altLang="en-US" sz="1600" b="1">
                <a:latin typeface="UT Sans" panose="00000500000000000000" pitchFamily="50" charset="0"/>
              </a:rPr>
              <a:t>Pasul 19. Aplicarea pastei termice	</a:t>
            </a:r>
          </a:p>
        </p:txBody>
      </p:sp>
      <p:sp>
        <p:nvSpPr>
          <p:cNvPr id="49159" name="Rectangle 2">
            <a:extLst>
              <a:ext uri="{FF2B5EF4-FFF2-40B4-BE49-F238E27FC236}">
                <a16:creationId xmlns:a16="http://schemas.microsoft.com/office/drawing/2014/main" id="{6CFF983D-2625-48A7-86B9-2B556616A89A}"/>
              </a:ext>
            </a:extLst>
          </p:cNvPr>
          <p:cNvSpPr>
            <a:spLocks noChangeArrowheads="1"/>
          </p:cNvSpPr>
          <p:nvPr/>
        </p:nvSpPr>
        <p:spPr bwMode="auto">
          <a:xfrm>
            <a:off x="527050" y="1225550"/>
            <a:ext cx="800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1950" algn="l"/>
                <a:tab pos="542925" algn="l"/>
              </a:tabLst>
              <a:defRPr>
                <a:solidFill>
                  <a:schemeClr val="tx1"/>
                </a:solidFill>
                <a:latin typeface="Arial" panose="020B0604020202020204" pitchFamily="34" charset="0"/>
                <a:cs typeface="Arial" panose="020B0604020202020204" pitchFamily="34" charset="0"/>
              </a:defRPr>
            </a:lvl1pPr>
            <a:lvl2pPr marL="742950" indent="-285750">
              <a:tabLst>
                <a:tab pos="361950" algn="l"/>
                <a:tab pos="542925" algn="l"/>
              </a:tabLst>
              <a:defRPr>
                <a:solidFill>
                  <a:schemeClr val="tx1"/>
                </a:solidFill>
                <a:latin typeface="Arial" panose="020B0604020202020204" pitchFamily="34" charset="0"/>
                <a:cs typeface="Arial" panose="020B0604020202020204" pitchFamily="34" charset="0"/>
              </a:defRPr>
            </a:lvl2pPr>
            <a:lvl3pPr marL="1143000" indent="-228600">
              <a:tabLst>
                <a:tab pos="361950" algn="l"/>
                <a:tab pos="542925" algn="l"/>
              </a:tabLst>
              <a:defRPr>
                <a:solidFill>
                  <a:schemeClr val="tx1"/>
                </a:solidFill>
                <a:latin typeface="Arial" panose="020B0604020202020204" pitchFamily="34" charset="0"/>
                <a:cs typeface="Arial" panose="020B0604020202020204" pitchFamily="34" charset="0"/>
              </a:defRPr>
            </a:lvl3pPr>
            <a:lvl4pPr marL="1600200" indent="-228600">
              <a:tabLst>
                <a:tab pos="361950" algn="l"/>
                <a:tab pos="542925" algn="l"/>
              </a:tabLst>
              <a:defRPr>
                <a:solidFill>
                  <a:schemeClr val="tx1"/>
                </a:solidFill>
                <a:latin typeface="Arial" panose="020B0604020202020204" pitchFamily="34" charset="0"/>
                <a:cs typeface="Arial" panose="020B0604020202020204" pitchFamily="34" charset="0"/>
              </a:defRPr>
            </a:lvl4pPr>
            <a:lvl5pPr marL="2057400" indent="-228600">
              <a:tabLst>
                <a:tab pos="361950" algn="l"/>
                <a:tab pos="5429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9pPr>
          </a:lstStyle>
          <a:p>
            <a:r>
              <a:rPr lang="it-IT" altLang="en-US" sz="2000" b="1">
                <a:latin typeface="UT Sans Bold" panose="00000500000000000000" pitchFamily="50" charset="0"/>
              </a:rPr>
              <a:t>6.10.	Înlocuirea blocului de căldură/încălzire/răcire</a:t>
            </a:r>
            <a:endParaRPr lang="ro-RO" altLang="en-US" sz="2000" b="1">
              <a:latin typeface="UT Sans Bold" panose="00000500000000000000" pitchFamily="50" charset="0"/>
            </a:endParaRPr>
          </a:p>
        </p:txBody>
      </p:sp>
      <p:pic>
        <p:nvPicPr>
          <p:cNvPr id="49160" name="Picture 3">
            <a:extLst>
              <a:ext uri="{FF2B5EF4-FFF2-40B4-BE49-F238E27FC236}">
                <a16:creationId xmlns:a16="http://schemas.microsoft.com/office/drawing/2014/main" id="{43997941-F114-4336-A668-9766261333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782763"/>
            <a:ext cx="25971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6">
            <a:extLst>
              <a:ext uri="{FF2B5EF4-FFF2-40B4-BE49-F238E27FC236}">
                <a16:creationId xmlns:a16="http://schemas.microsoft.com/office/drawing/2014/main" id="{E70189B2-D63C-46D9-8696-C81867DDF05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02163" y="3781425"/>
            <a:ext cx="185896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7">
            <a:extLst>
              <a:ext uri="{FF2B5EF4-FFF2-40B4-BE49-F238E27FC236}">
                <a16:creationId xmlns:a16="http://schemas.microsoft.com/office/drawing/2014/main" id="{6FD717AC-F5F4-47C0-AA1D-28568CBFEEF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5988" y="4676775"/>
            <a:ext cx="3071812"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Forma 686">
            <a:extLst>
              <a:ext uri="{FF2B5EF4-FFF2-40B4-BE49-F238E27FC236}">
                <a16:creationId xmlns:a16="http://schemas.microsoft.com/office/drawing/2014/main" id="{FF688773-0501-4DE3-926A-61827E6D1B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3503613"/>
            <a:ext cx="2389188"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8">
            <a:extLst>
              <a:ext uri="{FF2B5EF4-FFF2-40B4-BE49-F238E27FC236}">
                <a16:creationId xmlns:a16="http://schemas.microsoft.com/office/drawing/2014/main" id="{2107E112-5FE9-474E-9F11-F3CDED3E528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5005388"/>
            <a:ext cx="2859088"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8">
            <a:extLst>
              <a:ext uri="{FF2B5EF4-FFF2-40B4-BE49-F238E27FC236}">
                <a16:creationId xmlns:a16="http://schemas.microsoft.com/office/drawing/2014/main" id="{E00A1535-ADF7-4019-BAE1-394366A933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1075" y="5795963"/>
            <a:ext cx="3443288"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7">
            <a:extLst>
              <a:ext uri="{FF2B5EF4-FFF2-40B4-BE49-F238E27FC236}">
                <a16:creationId xmlns:a16="http://schemas.microsoft.com/office/drawing/2014/main" id="{BF6CEC70-1410-40C5-8B7A-EA573C1790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0863" y="3321050"/>
            <a:ext cx="4011612"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0" name="Group 3">
            <a:extLst>
              <a:ext uri="{FF2B5EF4-FFF2-40B4-BE49-F238E27FC236}">
                <a16:creationId xmlns:a16="http://schemas.microsoft.com/office/drawing/2014/main" id="{7B0F4071-C33B-4C88-BF83-3DE5571A3973}"/>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B4F8180A-EDA9-4FE9-B109-71B7A9C26166}"/>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61B533F2-3B08-4DF7-881B-CF58204AE0C7}"/>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50181" name="Picture 1">
            <a:extLst>
              <a:ext uri="{FF2B5EF4-FFF2-40B4-BE49-F238E27FC236}">
                <a16:creationId xmlns:a16="http://schemas.microsoft.com/office/drawing/2014/main" id="{E355FE34-C3C5-4ACB-8E43-1BC85D24D872}"/>
              </a:ext>
            </a:extLst>
          </p:cNvPr>
          <p:cNvPicPr>
            <a:picLocks noChangeAspect="1"/>
          </p:cNvPicPr>
          <p:nvPr/>
        </p:nvPicPr>
        <p:blipFill>
          <a:blip r:embed="rId4">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Forma 1">
            <a:extLst>
              <a:ext uri="{FF2B5EF4-FFF2-40B4-BE49-F238E27FC236}">
                <a16:creationId xmlns:a16="http://schemas.microsoft.com/office/drawing/2014/main" id="{0F355E60-76EF-4B04-B17C-CD901541D4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6">
            <a:extLst>
              <a:ext uri="{FF2B5EF4-FFF2-40B4-BE49-F238E27FC236}">
                <a16:creationId xmlns:a16="http://schemas.microsoft.com/office/drawing/2014/main" id="{F32640CB-A9EF-4C07-BC9D-F5E14F6240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Rectangle 1">
            <a:extLst>
              <a:ext uri="{FF2B5EF4-FFF2-40B4-BE49-F238E27FC236}">
                <a16:creationId xmlns:a16="http://schemas.microsoft.com/office/drawing/2014/main" id="{CD8CF074-C7C1-429A-A900-E9C8ED554DC7}"/>
              </a:ext>
            </a:extLst>
          </p:cNvPr>
          <p:cNvSpPr>
            <a:spLocks noChangeArrowheads="1"/>
          </p:cNvSpPr>
          <p:nvPr/>
        </p:nvSpPr>
        <p:spPr bwMode="auto">
          <a:xfrm>
            <a:off x="527050" y="1752600"/>
            <a:ext cx="587375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600"/>
              </a:spcAft>
            </a:pPr>
            <a:r>
              <a:rPr lang="ro-RO" altLang="en-US" sz="1600" b="1">
                <a:latin typeface="UT Sans" panose="00000500000000000000" pitchFamily="50" charset="0"/>
              </a:rPr>
              <a:t>Pasul 19. Aplicarea pastei termice	</a:t>
            </a:r>
          </a:p>
          <a:p>
            <a:pPr algn="just">
              <a:spcAft>
                <a:spcPts val="600"/>
              </a:spcAft>
            </a:pPr>
            <a:r>
              <a:rPr lang="ro-RO" altLang="en-US" sz="1600" b="1">
                <a:latin typeface="UT Sans" panose="00000500000000000000" pitchFamily="50" charset="0"/>
              </a:rPr>
              <a:t>Pasul 20. Reasamblarea hotend-ului	</a:t>
            </a:r>
          </a:p>
          <a:p>
            <a:pPr algn="just">
              <a:spcAft>
                <a:spcPts val="600"/>
              </a:spcAft>
            </a:pPr>
            <a:r>
              <a:rPr lang="ro-RO" altLang="en-US" sz="1600" b="1">
                <a:latin typeface="UT Sans" panose="00000500000000000000" pitchFamily="50" charset="0"/>
              </a:rPr>
              <a:t>Pasul 22. Dezasamblarea hotendului	</a:t>
            </a:r>
          </a:p>
          <a:p>
            <a:pPr algn="just">
              <a:spcAft>
                <a:spcPts val="600"/>
              </a:spcAft>
            </a:pPr>
            <a:r>
              <a:rPr lang="ro-RO" altLang="en-US" sz="1600" b="1">
                <a:latin typeface="UT Sans" panose="00000500000000000000" pitchFamily="50" charset="0"/>
              </a:rPr>
              <a:t>Pasul 23. Dezasamblarea hotend-ului	</a:t>
            </a:r>
          </a:p>
          <a:p>
            <a:pPr algn="just">
              <a:spcAft>
                <a:spcPts val="600"/>
              </a:spcAft>
            </a:pPr>
            <a:r>
              <a:rPr lang="ro-RO" altLang="en-US" sz="1600" b="1">
                <a:latin typeface="UT Sans" panose="00000500000000000000" pitchFamily="50" charset="0"/>
              </a:rPr>
              <a:t>Pasul 24. Reasamblarea hotend-ului	</a:t>
            </a:r>
          </a:p>
          <a:p>
            <a:pPr algn="just">
              <a:spcAft>
                <a:spcPts val="600"/>
              </a:spcAft>
            </a:pPr>
            <a:r>
              <a:rPr lang="ro-RO" altLang="en-US" sz="1600" b="1">
                <a:latin typeface="UT Sans" panose="00000500000000000000" pitchFamily="50" charset="0"/>
              </a:rPr>
              <a:t>Pasul 25. Reasamblarea hotend-ului	</a:t>
            </a:r>
          </a:p>
          <a:p>
            <a:pPr algn="just">
              <a:spcAft>
                <a:spcPts val="600"/>
              </a:spcAft>
            </a:pPr>
            <a:r>
              <a:rPr lang="ro-RO" altLang="en-US" sz="1600" b="1">
                <a:latin typeface="UT Sans" panose="00000500000000000000" pitchFamily="50" charset="0"/>
              </a:rPr>
              <a:t>Pasul 26. Asamblarea tubului PTFE	</a:t>
            </a:r>
          </a:p>
          <a:p>
            <a:pPr algn="just">
              <a:spcAft>
                <a:spcPts val="600"/>
              </a:spcAft>
            </a:pPr>
            <a:r>
              <a:rPr lang="ro-RO" altLang="en-US" sz="1600" b="1">
                <a:latin typeface="UT Sans" panose="00000500000000000000" pitchFamily="50" charset="0"/>
              </a:rPr>
              <a:t>Pasul 28. Reasamblare a extruderului	</a:t>
            </a:r>
          </a:p>
          <a:p>
            <a:pPr algn="just">
              <a:spcAft>
                <a:spcPts val="600"/>
              </a:spcAft>
            </a:pPr>
            <a:r>
              <a:rPr lang="ro-RO" altLang="en-US" sz="1600" b="1">
                <a:latin typeface="UT Sans" panose="00000500000000000000" pitchFamily="50" charset="0"/>
              </a:rPr>
              <a:t>Pasul 28. Reasamblare a extruderului	</a:t>
            </a:r>
          </a:p>
          <a:p>
            <a:pPr algn="just">
              <a:spcAft>
                <a:spcPts val="600"/>
              </a:spcAft>
            </a:pPr>
            <a:r>
              <a:rPr lang="ro-RO" altLang="en-US" sz="1600" b="1">
                <a:latin typeface="UT Sans" panose="00000500000000000000" pitchFamily="50" charset="0"/>
              </a:rPr>
              <a:t>Pasul 29. Strângerea duzei	</a:t>
            </a:r>
          </a:p>
          <a:p>
            <a:pPr algn="just">
              <a:spcAft>
                <a:spcPts val="600"/>
              </a:spcAft>
            </a:pPr>
            <a:r>
              <a:rPr lang="ro-RO" altLang="en-US" sz="1600" b="1">
                <a:latin typeface="UT Sans" panose="00000500000000000000" pitchFamily="50" charset="0"/>
              </a:rPr>
              <a:t>Pasul 30. Reasamblare a extruderului	</a:t>
            </a:r>
          </a:p>
          <a:p>
            <a:pPr algn="just">
              <a:spcAft>
                <a:spcPts val="600"/>
              </a:spcAft>
            </a:pPr>
            <a:r>
              <a:rPr lang="ro-RO" altLang="en-US" sz="1600" b="1">
                <a:latin typeface="UT Sans" panose="00000500000000000000" pitchFamily="50" charset="0"/>
              </a:rPr>
              <a:t>Pasul 31. Reasamblarea extruderului	</a:t>
            </a:r>
          </a:p>
          <a:p>
            <a:pPr algn="just">
              <a:spcAft>
                <a:spcPts val="600"/>
              </a:spcAft>
            </a:pPr>
            <a:r>
              <a:rPr lang="ro-RO" altLang="en-US" sz="1600" b="1">
                <a:latin typeface="UT Sans" panose="00000500000000000000" pitchFamily="50" charset="0"/>
              </a:rPr>
              <a:t>Pasul 32. Finalizarea procesului	</a:t>
            </a:r>
          </a:p>
          <a:p>
            <a:pPr algn="just">
              <a:spcAft>
                <a:spcPts val="600"/>
              </a:spcAft>
            </a:pPr>
            <a:r>
              <a:rPr lang="ro-RO" altLang="en-US" sz="1600" b="1">
                <a:latin typeface="UT Sans" panose="00000500000000000000" pitchFamily="50" charset="0"/>
              </a:rPr>
              <a:t>	</a:t>
            </a:r>
          </a:p>
        </p:txBody>
      </p:sp>
      <p:sp>
        <p:nvSpPr>
          <p:cNvPr id="50185" name="Rectangle 2">
            <a:extLst>
              <a:ext uri="{FF2B5EF4-FFF2-40B4-BE49-F238E27FC236}">
                <a16:creationId xmlns:a16="http://schemas.microsoft.com/office/drawing/2014/main" id="{9C7C0A68-798A-472B-A91D-D9B0AF3B2A78}"/>
              </a:ext>
            </a:extLst>
          </p:cNvPr>
          <p:cNvSpPr>
            <a:spLocks noChangeArrowheads="1"/>
          </p:cNvSpPr>
          <p:nvPr/>
        </p:nvSpPr>
        <p:spPr bwMode="auto">
          <a:xfrm>
            <a:off x="527050" y="1225550"/>
            <a:ext cx="800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1950" algn="l"/>
                <a:tab pos="542925" algn="l"/>
              </a:tabLst>
              <a:defRPr>
                <a:solidFill>
                  <a:schemeClr val="tx1"/>
                </a:solidFill>
                <a:latin typeface="Arial" panose="020B0604020202020204" pitchFamily="34" charset="0"/>
                <a:cs typeface="Arial" panose="020B0604020202020204" pitchFamily="34" charset="0"/>
              </a:defRPr>
            </a:lvl1pPr>
            <a:lvl2pPr marL="742950" indent="-285750">
              <a:tabLst>
                <a:tab pos="361950" algn="l"/>
                <a:tab pos="542925" algn="l"/>
              </a:tabLst>
              <a:defRPr>
                <a:solidFill>
                  <a:schemeClr val="tx1"/>
                </a:solidFill>
                <a:latin typeface="Arial" panose="020B0604020202020204" pitchFamily="34" charset="0"/>
                <a:cs typeface="Arial" panose="020B0604020202020204" pitchFamily="34" charset="0"/>
              </a:defRPr>
            </a:lvl2pPr>
            <a:lvl3pPr marL="1143000" indent="-228600">
              <a:tabLst>
                <a:tab pos="361950" algn="l"/>
                <a:tab pos="542925" algn="l"/>
              </a:tabLst>
              <a:defRPr>
                <a:solidFill>
                  <a:schemeClr val="tx1"/>
                </a:solidFill>
                <a:latin typeface="Arial" panose="020B0604020202020204" pitchFamily="34" charset="0"/>
                <a:cs typeface="Arial" panose="020B0604020202020204" pitchFamily="34" charset="0"/>
              </a:defRPr>
            </a:lvl3pPr>
            <a:lvl4pPr marL="1600200" indent="-228600">
              <a:tabLst>
                <a:tab pos="361950" algn="l"/>
                <a:tab pos="542925" algn="l"/>
              </a:tabLst>
              <a:defRPr>
                <a:solidFill>
                  <a:schemeClr val="tx1"/>
                </a:solidFill>
                <a:latin typeface="Arial" panose="020B0604020202020204" pitchFamily="34" charset="0"/>
                <a:cs typeface="Arial" panose="020B0604020202020204" pitchFamily="34" charset="0"/>
              </a:defRPr>
            </a:lvl4pPr>
            <a:lvl5pPr marL="2057400" indent="-228600">
              <a:tabLst>
                <a:tab pos="361950" algn="l"/>
                <a:tab pos="5429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9pPr>
          </a:lstStyle>
          <a:p>
            <a:r>
              <a:rPr lang="it-IT" altLang="en-US" sz="2000" b="1">
                <a:latin typeface="UT Sans Bold" panose="00000500000000000000" pitchFamily="50" charset="0"/>
              </a:rPr>
              <a:t>6.10.	Înlocuirea blocului de căldură/încălzire/răcire</a:t>
            </a:r>
            <a:endParaRPr lang="ro-RO" altLang="en-US" sz="2000" b="1">
              <a:latin typeface="UT Sans Bold" panose="00000500000000000000" pitchFamily="50" charset="0"/>
            </a:endParaRPr>
          </a:p>
        </p:txBody>
      </p:sp>
      <p:pic>
        <p:nvPicPr>
          <p:cNvPr id="50186" name="Picture 3">
            <a:extLst>
              <a:ext uri="{FF2B5EF4-FFF2-40B4-BE49-F238E27FC236}">
                <a16:creationId xmlns:a16="http://schemas.microsoft.com/office/drawing/2014/main" id="{1A3E4432-27BC-4E02-85B6-A2A8B8FD794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1677988"/>
            <a:ext cx="264001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10">
            <a:extLst>
              <a:ext uri="{FF2B5EF4-FFF2-40B4-BE49-F238E27FC236}">
                <a16:creationId xmlns:a16="http://schemas.microsoft.com/office/drawing/2014/main" id="{6DCE6C2A-FE13-414E-B2A1-1A95D8211B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6338" y="4872038"/>
            <a:ext cx="22383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Picture 6">
            <a:extLst>
              <a:ext uri="{FF2B5EF4-FFF2-40B4-BE49-F238E27FC236}">
                <a16:creationId xmlns:a16="http://schemas.microsoft.com/office/drawing/2014/main" id="{8784443C-3787-4FDE-8723-55C5AD753D7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204075" y="1662113"/>
            <a:ext cx="151765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3">
            <a:extLst>
              <a:ext uri="{FF2B5EF4-FFF2-40B4-BE49-F238E27FC236}">
                <a16:creationId xmlns:a16="http://schemas.microsoft.com/office/drawing/2014/main" id="{19BB5AED-F9ED-47C7-AE5A-1D9BA136FB31}"/>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21C2A90D-C2E6-47E9-8345-B0E3932CECE6}"/>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BB91DFF9-243A-4006-8E42-B84082736DBD}"/>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51203" name="Picture 1">
            <a:extLst>
              <a:ext uri="{FF2B5EF4-FFF2-40B4-BE49-F238E27FC236}">
                <a16:creationId xmlns:a16="http://schemas.microsoft.com/office/drawing/2014/main" id="{CC11F911-B376-4754-9C8E-44F620548F87}"/>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Forma 1">
            <a:extLst>
              <a:ext uri="{FF2B5EF4-FFF2-40B4-BE49-F238E27FC236}">
                <a16:creationId xmlns:a16="http://schemas.microsoft.com/office/drawing/2014/main" id="{2A64BD24-9918-45B3-8BF6-15686F623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6">
            <a:extLst>
              <a:ext uri="{FF2B5EF4-FFF2-40B4-BE49-F238E27FC236}">
                <a16:creationId xmlns:a16="http://schemas.microsoft.com/office/drawing/2014/main" id="{EAF31972-98FF-47FE-949A-0623485E0E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Rectangle 1">
            <a:extLst>
              <a:ext uri="{FF2B5EF4-FFF2-40B4-BE49-F238E27FC236}">
                <a16:creationId xmlns:a16="http://schemas.microsoft.com/office/drawing/2014/main" id="{5E4B7F05-41A9-41F5-97AD-22C93630EAC1}"/>
              </a:ext>
            </a:extLst>
          </p:cNvPr>
          <p:cNvSpPr>
            <a:spLocks noChangeArrowheads="1"/>
          </p:cNvSpPr>
          <p:nvPr/>
        </p:nvSpPr>
        <p:spPr bwMode="auto">
          <a:xfrm>
            <a:off x="527050" y="1752600"/>
            <a:ext cx="80772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600"/>
              </a:spcAft>
            </a:pPr>
            <a:r>
              <a:rPr lang="ro-RO" altLang="en-US" sz="1600">
                <a:latin typeface="UT Sans" panose="00000500000000000000" pitchFamily="50" charset="0"/>
              </a:rPr>
              <a:t>Actualizarea firmware-ului este recomandată pentru toți utilizatorii, deoarece fiecare nouă versiune aduce noi caracteristici și remedieri.</a:t>
            </a:r>
          </a:p>
          <a:p>
            <a:pPr algn="just">
              <a:spcAft>
                <a:spcPts val="600"/>
              </a:spcAft>
            </a:pPr>
            <a:r>
              <a:rPr lang="ro-RO" altLang="en-US" sz="1600">
                <a:latin typeface="UT Sans" panose="00000500000000000000" pitchFamily="50" charset="0"/>
              </a:rPr>
              <a:t>Pentru a conecta firmware-ul pe imprimantă, aveți nevoie de:</a:t>
            </a:r>
          </a:p>
          <a:p>
            <a:pPr algn="just">
              <a:spcAft>
                <a:spcPts val="600"/>
              </a:spcAft>
              <a:buFont typeface="Arial" panose="020B0604020202020204" pitchFamily="34" charset="0"/>
              <a:buChar char="•"/>
            </a:pPr>
            <a:r>
              <a:rPr lang="ro-RO" altLang="en-US" sz="1600">
                <a:latin typeface="UT Sans" panose="00000500000000000000" pitchFamily="50" charset="0"/>
              </a:rPr>
              <a:t>Computer care rulează Windows, MacOS sau Linux</a:t>
            </a:r>
          </a:p>
          <a:p>
            <a:pPr algn="just">
              <a:spcAft>
                <a:spcPts val="600"/>
              </a:spcAft>
              <a:buFont typeface="Arial" panose="020B0604020202020204" pitchFamily="34" charset="0"/>
              <a:buChar char="•"/>
            </a:pPr>
            <a:r>
              <a:rPr lang="ro-RO" altLang="en-US" sz="1600">
                <a:latin typeface="UT Sans" panose="00000500000000000000" pitchFamily="50" charset="0"/>
              </a:rPr>
              <a:t>Cablu USB, preferabil originalul inclus cu imprimanta</a:t>
            </a:r>
          </a:p>
          <a:p>
            <a:pPr algn="just">
              <a:spcAft>
                <a:spcPts val="600"/>
              </a:spcAft>
              <a:buFont typeface="Arial" panose="020B0604020202020204" pitchFamily="34" charset="0"/>
              <a:buChar char="•"/>
            </a:pPr>
            <a:r>
              <a:rPr lang="ro-RO" altLang="en-US" sz="1600">
                <a:latin typeface="UT Sans" panose="00000500000000000000" pitchFamily="50" charset="0"/>
              </a:rPr>
              <a:t>PrusaSlicer și driverul imprimantei instalate (descărcați aici)</a:t>
            </a:r>
          </a:p>
        </p:txBody>
      </p:sp>
      <p:sp>
        <p:nvSpPr>
          <p:cNvPr id="51207" name="Rectangle 2">
            <a:extLst>
              <a:ext uri="{FF2B5EF4-FFF2-40B4-BE49-F238E27FC236}">
                <a16:creationId xmlns:a16="http://schemas.microsoft.com/office/drawing/2014/main" id="{4AC67CF5-1073-4E7A-902B-AD0082E67727}"/>
              </a:ext>
            </a:extLst>
          </p:cNvPr>
          <p:cNvSpPr>
            <a:spLocks noChangeArrowheads="1"/>
          </p:cNvSpPr>
          <p:nvPr/>
        </p:nvSpPr>
        <p:spPr bwMode="auto">
          <a:xfrm>
            <a:off x="527050" y="1225550"/>
            <a:ext cx="800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1950" algn="l"/>
                <a:tab pos="542925" algn="l"/>
              </a:tabLst>
              <a:defRPr>
                <a:solidFill>
                  <a:schemeClr val="tx1"/>
                </a:solidFill>
                <a:latin typeface="Arial" panose="020B0604020202020204" pitchFamily="34" charset="0"/>
                <a:cs typeface="Arial" panose="020B0604020202020204" pitchFamily="34" charset="0"/>
              </a:defRPr>
            </a:lvl1pPr>
            <a:lvl2pPr marL="742950" indent="-285750">
              <a:tabLst>
                <a:tab pos="361950" algn="l"/>
                <a:tab pos="542925" algn="l"/>
              </a:tabLst>
              <a:defRPr>
                <a:solidFill>
                  <a:schemeClr val="tx1"/>
                </a:solidFill>
                <a:latin typeface="Arial" panose="020B0604020202020204" pitchFamily="34" charset="0"/>
                <a:cs typeface="Arial" panose="020B0604020202020204" pitchFamily="34" charset="0"/>
              </a:defRPr>
            </a:lvl2pPr>
            <a:lvl3pPr marL="1143000" indent="-228600">
              <a:tabLst>
                <a:tab pos="361950" algn="l"/>
                <a:tab pos="542925" algn="l"/>
              </a:tabLst>
              <a:defRPr>
                <a:solidFill>
                  <a:schemeClr val="tx1"/>
                </a:solidFill>
                <a:latin typeface="Arial" panose="020B0604020202020204" pitchFamily="34" charset="0"/>
                <a:cs typeface="Arial" panose="020B0604020202020204" pitchFamily="34" charset="0"/>
              </a:defRPr>
            </a:lvl3pPr>
            <a:lvl4pPr marL="1600200" indent="-228600">
              <a:tabLst>
                <a:tab pos="361950" algn="l"/>
                <a:tab pos="542925" algn="l"/>
              </a:tabLst>
              <a:defRPr>
                <a:solidFill>
                  <a:schemeClr val="tx1"/>
                </a:solidFill>
                <a:latin typeface="Arial" panose="020B0604020202020204" pitchFamily="34" charset="0"/>
                <a:cs typeface="Arial" panose="020B0604020202020204" pitchFamily="34" charset="0"/>
              </a:defRPr>
            </a:lvl4pPr>
            <a:lvl5pPr marL="2057400" indent="-228600">
              <a:tabLst>
                <a:tab pos="361950" algn="l"/>
                <a:tab pos="5429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9pPr>
          </a:lstStyle>
          <a:p>
            <a:r>
              <a:rPr lang="it-IT" altLang="en-US" sz="2000" b="1">
                <a:latin typeface="UT Sans Bold" panose="00000500000000000000" pitchFamily="50" charset="0"/>
              </a:rPr>
              <a:t>6.11.	Actualizarea firmware-ului</a:t>
            </a:r>
            <a:endParaRPr lang="ro-RO" altLang="en-US" sz="2000" b="1">
              <a:latin typeface="UT Sans Bold" panose="00000500000000000000" pitchFamily="50" charset="0"/>
            </a:endParaRPr>
          </a:p>
        </p:txBody>
      </p:sp>
      <p:pic>
        <p:nvPicPr>
          <p:cNvPr id="51208" name="Picture 3">
            <a:extLst>
              <a:ext uri="{FF2B5EF4-FFF2-40B4-BE49-F238E27FC236}">
                <a16:creationId xmlns:a16="http://schemas.microsoft.com/office/drawing/2014/main" id="{84CA447F-3EAE-4D80-AC67-F046EF05989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70038" y="3627438"/>
            <a:ext cx="5461000"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3">
            <a:extLst>
              <a:ext uri="{FF2B5EF4-FFF2-40B4-BE49-F238E27FC236}">
                <a16:creationId xmlns:a16="http://schemas.microsoft.com/office/drawing/2014/main" id="{694CD0D3-ED88-4628-A65C-339E5EDB3758}"/>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33CD113B-1F9A-4606-8306-6BFFB0CC178A}"/>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332F0549-E591-4480-94B0-C284BCCC7176}"/>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52227" name="Picture 1">
            <a:extLst>
              <a:ext uri="{FF2B5EF4-FFF2-40B4-BE49-F238E27FC236}">
                <a16:creationId xmlns:a16="http://schemas.microsoft.com/office/drawing/2014/main" id="{E006260F-79B5-48ED-A605-C9CCB3CCED23}"/>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Forma 1">
            <a:extLst>
              <a:ext uri="{FF2B5EF4-FFF2-40B4-BE49-F238E27FC236}">
                <a16:creationId xmlns:a16="http://schemas.microsoft.com/office/drawing/2014/main" id="{85CB24FB-D1C9-475E-92CD-68EAAA071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6">
            <a:extLst>
              <a:ext uri="{FF2B5EF4-FFF2-40B4-BE49-F238E27FC236}">
                <a16:creationId xmlns:a16="http://schemas.microsoft.com/office/drawing/2014/main" id="{EB478C64-44EF-417B-82BC-300ABE176E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ctangle 1">
            <a:extLst>
              <a:ext uri="{FF2B5EF4-FFF2-40B4-BE49-F238E27FC236}">
                <a16:creationId xmlns:a16="http://schemas.microsoft.com/office/drawing/2014/main" id="{586C8562-CB6A-4DD6-B7B0-4C51ED14C79C}"/>
              </a:ext>
            </a:extLst>
          </p:cNvPr>
          <p:cNvSpPr>
            <a:spLocks noChangeArrowheads="1"/>
          </p:cNvSpPr>
          <p:nvPr/>
        </p:nvSpPr>
        <p:spPr bwMode="auto">
          <a:xfrm>
            <a:off x="527050" y="1752600"/>
            <a:ext cx="80772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sz="1600" i="1">
                <a:latin typeface="UT Sans" panose="00000500000000000000" pitchFamily="50" charset="0"/>
              </a:rPr>
              <a:t>Cum se testează senzorul filamentului</a:t>
            </a:r>
            <a:endParaRPr lang="en-US" altLang="en-US" sz="1600" i="1">
              <a:latin typeface="UT Sans" panose="00000500000000000000" pitchFamily="50" charset="0"/>
            </a:endParaRPr>
          </a:p>
          <a:p>
            <a:pPr>
              <a:spcBef>
                <a:spcPts val="1200"/>
              </a:spcBef>
              <a:buFont typeface="Arial" panose="020B0604020202020204" pitchFamily="34" charset="0"/>
              <a:buChar char="•"/>
            </a:pPr>
            <a:r>
              <a:rPr lang="ro-RO" altLang="en-US" sz="1600">
                <a:latin typeface="UT Sans" panose="00000500000000000000" pitchFamily="50" charset="0"/>
              </a:rPr>
              <a:t> În primul rând, trebuie să vă asigurați că senzorul Filament este pornit. Puteți verifica acest lucru în </a:t>
            </a:r>
            <a:r>
              <a:rPr lang="ro-RO" altLang="en-US" sz="1600" b="1">
                <a:latin typeface="UT Sans" panose="00000500000000000000" pitchFamily="50" charset="0"/>
              </a:rPr>
              <a:t>meniul LCD – Setări – Senzor Fil. ON/OFF.</a:t>
            </a:r>
            <a:endParaRPr lang="en-US" altLang="en-US" sz="1600">
              <a:latin typeface="UT Sans" panose="00000500000000000000" pitchFamily="50" charset="0"/>
            </a:endParaRPr>
          </a:p>
          <a:p>
            <a:pPr>
              <a:spcBef>
                <a:spcPts val="1200"/>
              </a:spcBef>
              <a:buFont typeface="Arial" panose="020B0604020202020204" pitchFamily="34" charset="0"/>
              <a:buChar char="•"/>
            </a:pPr>
            <a:r>
              <a:rPr lang="ro-RO" altLang="en-US" sz="1600">
                <a:latin typeface="UT Sans" panose="00000500000000000000" pitchFamily="50" charset="0"/>
              </a:rPr>
              <a:t> Lăsați imprimarea să ruleze timp de 5-10 minute, apoi pur și simplu </a:t>
            </a:r>
            <a:r>
              <a:rPr lang="ro-RO" altLang="en-US" sz="1600" b="1">
                <a:latin typeface="UT Sans" panose="00000500000000000000" pitchFamily="50" charset="0"/>
              </a:rPr>
              <a:t>tăiați filamentul </a:t>
            </a:r>
            <a:r>
              <a:rPr lang="ro-RO" altLang="en-US" sz="1600">
                <a:latin typeface="UT Sans" panose="00000500000000000000" pitchFamily="50" charset="0"/>
              </a:rPr>
              <a:t>și așteptați până când senzorul îl declanșează.</a:t>
            </a:r>
            <a:endParaRPr lang="en-US" altLang="en-US" sz="1600">
              <a:latin typeface="UT Sans" panose="00000500000000000000" pitchFamily="50" charset="0"/>
            </a:endParaRPr>
          </a:p>
          <a:p>
            <a:pPr>
              <a:spcBef>
                <a:spcPts val="1200"/>
              </a:spcBef>
              <a:buFont typeface="Arial" panose="020B0604020202020204" pitchFamily="34" charset="0"/>
              <a:buChar char="•"/>
            </a:pPr>
            <a:r>
              <a:rPr lang="ro-RO" altLang="en-US" sz="1600">
                <a:latin typeface="UT Sans" panose="00000500000000000000" pitchFamily="50" charset="0"/>
              </a:rPr>
              <a:t> Imprimanta vă va cere apoi să </a:t>
            </a:r>
            <a:r>
              <a:rPr lang="ro-RO" altLang="en-US" sz="1600" b="1">
                <a:latin typeface="UT Sans" panose="00000500000000000000" pitchFamily="50" charset="0"/>
              </a:rPr>
              <a:t>apăsați butonul </a:t>
            </a:r>
            <a:r>
              <a:rPr lang="ro-RO" altLang="en-US" sz="1600">
                <a:latin typeface="UT Sans" panose="00000500000000000000" pitchFamily="50" charset="0"/>
              </a:rPr>
              <a:t>și să descărcați filamentul.</a:t>
            </a:r>
            <a:endParaRPr lang="en-US" altLang="en-US" sz="1600">
              <a:latin typeface="UT Sans" panose="00000500000000000000" pitchFamily="50" charset="0"/>
            </a:endParaRPr>
          </a:p>
          <a:p>
            <a:pPr>
              <a:spcBef>
                <a:spcPts val="1200"/>
              </a:spcBef>
              <a:buFont typeface="Arial" panose="020B0604020202020204" pitchFamily="34" charset="0"/>
              <a:buChar char="•"/>
            </a:pPr>
            <a:r>
              <a:rPr lang="ro-RO" altLang="en-US" sz="1600">
                <a:latin typeface="UT Sans" panose="00000500000000000000" pitchFamily="50" charset="0"/>
              </a:rPr>
              <a:t> După aceea, pur și simplu încărcați un nou filament în extruder. Fie </a:t>
            </a:r>
            <a:r>
              <a:rPr lang="ro-RO" altLang="en-US" sz="1600" b="1">
                <a:latin typeface="UT Sans" panose="00000500000000000000" pitchFamily="50" charset="0"/>
              </a:rPr>
              <a:t>apăsând butonul, </a:t>
            </a:r>
            <a:r>
              <a:rPr lang="ro-RO" altLang="en-US" sz="1600">
                <a:latin typeface="UT Sans" panose="00000500000000000000" pitchFamily="50" charset="0"/>
              </a:rPr>
              <a:t>fie dacă aveți încărcarea automată pornită, se va face automat.</a:t>
            </a:r>
            <a:endParaRPr lang="en-US" altLang="en-US" sz="1600">
              <a:latin typeface="UT Sans" panose="00000500000000000000" pitchFamily="50" charset="0"/>
            </a:endParaRPr>
          </a:p>
          <a:p>
            <a:pPr>
              <a:spcBef>
                <a:spcPts val="1200"/>
              </a:spcBef>
              <a:buFont typeface="Arial" panose="020B0604020202020204" pitchFamily="34" charset="0"/>
              <a:buChar char="•"/>
            </a:pPr>
            <a:r>
              <a:rPr lang="ro-RO" altLang="en-US" sz="1600">
                <a:latin typeface="UT Sans" panose="00000500000000000000" pitchFamily="50" charset="0"/>
              </a:rPr>
              <a:t> Dacă se schimbă corect. Selectați </a:t>
            </a:r>
            <a:r>
              <a:rPr lang="ro-RO" altLang="en-US" sz="1600" b="1">
                <a:latin typeface="UT Sans" panose="00000500000000000000" pitchFamily="50" charset="0"/>
              </a:rPr>
              <a:t>DA</a:t>
            </a:r>
            <a:r>
              <a:rPr lang="ro-RO" altLang="en-US" sz="1600">
                <a:latin typeface="UT Sans" panose="00000500000000000000" pitchFamily="50" charset="0"/>
              </a:rPr>
              <a:t>. Dacă nu ați încărcat filamentul, selectați </a:t>
            </a:r>
            <a:r>
              <a:rPr lang="ro-RO" altLang="en-US" sz="1600" b="1">
                <a:latin typeface="UT Sans" panose="00000500000000000000" pitchFamily="50" charset="0"/>
              </a:rPr>
              <a:t>Filament nu se încarcă </a:t>
            </a:r>
            <a:r>
              <a:rPr lang="ro-RO" altLang="en-US" sz="1600">
                <a:latin typeface="UT Sans" panose="00000500000000000000" pitchFamily="50" charset="0"/>
              </a:rPr>
              <a:t>sau dacă culoarea nu este clară, selectați Culoarea </a:t>
            </a:r>
            <a:r>
              <a:rPr lang="ro-RO" altLang="en-US" sz="1600" b="1">
                <a:latin typeface="UT Sans" panose="00000500000000000000" pitchFamily="50" charset="0"/>
              </a:rPr>
              <a:t>nu este clară.</a:t>
            </a:r>
            <a:endParaRPr lang="en-US" altLang="en-US" sz="1600">
              <a:latin typeface="UT Sans" panose="00000500000000000000" pitchFamily="50" charset="0"/>
            </a:endParaRPr>
          </a:p>
        </p:txBody>
      </p:sp>
      <p:sp>
        <p:nvSpPr>
          <p:cNvPr id="52231" name="Rectangle 2">
            <a:extLst>
              <a:ext uri="{FF2B5EF4-FFF2-40B4-BE49-F238E27FC236}">
                <a16:creationId xmlns:a16="http://schemas.microsoft.com/office/drawing/2014/main" id="{DC443F48-0CE1-4D36-9B03-3D9D6A7AD5CB}"/>
              </a:ext>
            </a:extLst>
          </p:cNvPr>
          <p:cNvSpPr>
            <a:spLocks noChangeArrowheads="1"/>
          </p:cNvSpPr>
          <p:nvPr/>
        </p:nvSpPr>
        <p:spPr bwMode="auto">
          <a:xfrm>
            <a:off x="527050" y="1225550"/>
            <a:ext cx="800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1950" algn="l"/>
                <a:tab pos="542925" algn="l"/>
              </a:tabLst>
              <a:defRPr>
                <a:solidFill>
                  <a:schemeClr val="tx1"/>
                </a:solidFill>
                <a:latin typeface="Arial" panose="020B0604020202020204" pitchFamily="34" charset="0"/>
                <a:cs typeface="Arial" panose="020B0604020202020204" pitchFamily="34" charset="0"/>
              </a:defRPr>
            </a:lvl1pPr>
            <a:lvl2pPr marL="742950" indent="-285750">
              <a:tabLst>
                <a:tab pos="361950" algn="l"/>
                <a:tab pos="542925" algn="l"/>
              </a:tabLst>
              <a:defRPr>
                <a:solidFill>
                  <a:schemeClr val="tx1"/>
                </a:solidFill>
                <a:latin typeface="Arial" panose="020B0604020202020204" pitchFamily="34" charset="0"/>
                <a:cs typeface="Arial" panose="020B0604020202020204" pitchFamily="34" charset="0"/>
              </a:defRPr>
            </a:lvl2pPr>
            <a:lvl3pPr marL="1143000" indent="-228600">
              <a:tabLst>
                <a:tab pos="361950" algn="l"/>
                <a:tab pos="542925" algn="l"/>
              </a:tabLst>
              <a:defRPr>
                <a:solidFill>
                  <a:schemeClr val="tx1"/>
                </a:solidFill>
                <a:latin typeface="Arial" panose="020B0604020202020204" pitchFamily="34" charset="0"/>
                <a:cs typeface="Arial" panose="020B0604020202020204" pitchFamily="34" charset="0"/>
              </a:defRPr>
            </a:lvl3pPr>
            <a:lvl4pPr marL="1600200" indent="-228600">
              <a:tabLst>
                <a:tab pos="361950" algn="l"/>
                <a:tab pos="542925" algn="l"/>
              </a:tabLst>
              <a:defRPr>
                <a:solidFill>
                  <a:schemeClr val="tx1"/>
                </a:solidFill>
                <a:latin typeface="Arial" panose="020B0604020202020204" pitchFamily="34" charset="0"/>
                <a:cs typeface="Arial" panose="020B0604020202020204" pitchFamily="34" charset="0"/>
              </a:defRPr>
            </a:lvl4pPr>
            <a:lvl5pPr marL="2057400" indent="-228600">
              <a:tabLst>
                <a:tab pos="361950" algn="l"/>
                <a:tab pos="5429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9pPr>
          </a:lstStyle>
          <a:p>
            <a:r>
              <a:rPr lang="it-IT" altLang="en-US" sz="2000" b="1">
                <a:latin typeface="UT Sans Bold" panose="00000500000000000000" pitchFamily="50" charset="0"/>
              </a:rPr>
              <a:t>6.1</a:t>
            </a:r>
            <a:r>
              <a:rPr lang="ro-RO" altLang="en-US" sz="2000" b="1">
                <a:latin typeface="UT Sans Bold" panose="00000500000000000000" pitchFamily="50" charset="0"/>
              </a:rPr>
              <a:t>2</a:t>
            </a:r>
            <a:r>
              <a:rPr lang="it-IT" altLang="en-US" sz="2000" b="1">
                <a:latin typeface="UT Sans Bold" panose="00000500000000000000" pitchFamily="50" charset="0"/>
              </a:rPr>
              <a:t>.</a:t>
            </a:r>
            <a:r>
              <a:rPr lang="ro-RO" altLang="en-US" sz="2000" b="1">
                <a:latin typeface="UT Sans Bold" panose="00000500000000000000" pitchFamily="50" charset="0"/>
              </a:rPr>
              <a:t>   </a:t>
            </a:r>
            <a:r>
              <a:rPr lang="en-US" altLang="en-US" sz="2000">
                <a:latin typeface="UT Sans Bold" panose="00000500000000000000" pitchFamily="50" charset="0"/>
              </a:rPr>
              <a:t>Testarea de siguranță</a:t>
            </a:r>
            <a:endParaRPr lang="ro-RO" altLang="en-US" sz="2000" b="1">
              <a:latin typeface="UT Sans Bold" panose="00000500000000000000" pitchFamily="50"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3">
            <a:extLst>
              <a:ext uri="{FF2B5EF4-FFF2-40B4-BE49-F238E27FC236}">
                <a16:creationId xmlns:a16="http://schemas.microsoft.com/office/drawing/2014/main" id="{D4D29A01-F081-4312-92EF-A35DB4E05F3C}"/>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719BE5E7-E730-4CF1-8D7E-AF2FC7BBAE82}"/>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F444D880-2B7D-47CA-A7E0-A9CE505F2376}"/>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7171" name="Picture 1">
            <a:extLst>
              <a:ext uri="{FF2B5EF4-FFF2-40B4-BE49-F238E27FC236}">
                <a16:creationId xmlns:a16="http://schemas.microsoft.com/office/drawing/2014/main" id="{30781077-56D3-4B90-9731-896E805D20BF}"/>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Forma 1">
            <a:extLst>
              <a:ext uri="{FF2B5EF4-FFF2-40B4-BE49-F238E27FC236}">
                <a16:creationId xmlns:a16="http://schemas.microsoft.com/office/drawing/2014/main" id="{C0D90771-33C8-4275-A905-6F83B5A19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6">
            <a:extLst>
              <a:ext uri="{FF2B5EF4-FFF2-40B4-BE49-F238E27FC236}">
                <a16:creationId xmlns:a16="http://schemas.microsoft.com/office/drawing/2014/main" id="{E7C2ACE0-4F6D-4D28-9540-E1FF9339F6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1">
            <a:extLst>
              <a:ext uri="{FF2B5EF4-FFF2-40B4-BE49-F238E27FC236}">
                <a16:creationId xmlns:a16="http://schemas.microsoft.com/office/drawing/2014/main" id="{A5D3499D-41FF-4FA6-AC22-E8F6C63C2902}"/>
              </a:ext>
            </a:extLst>
          </p:cNvPr>
          <p:cNvSpPr>
            <a:spLocks noChangeArrowheads="1"/>
          </p:cNvSpPr>
          <p:nvPr/>
        </p:nvSpPr>
        <p:spPr bwMode="auto">
          <a:xfrm>
            <a:off x="595313" y="1600200"/>
            <a:ext cx="78486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o-RO" sz="2400" b="1">
                <a:latin typeface="UT Sans" panose="00000500000000000000" pitchFamily="50" charset="0"/>
              </a:rPr>
              <a:t>3D Printing și Makerspaces în Biblioteci</a:t>
            </a:r>
          </a:p>
          <a:p>
            <a:pPr algn="just"/>
            <a:endParaRPr lang="en-US" altLang="ro-RO" b="1">
              <a:latin typeface="UT Sans" panose="00000500000000000000" pitchFamily="50" charset="0"/>
            </a:endParaRPr>
          </a:p>
          <a:p>
            <a:pPr algn="just"/>
            <a:r>
              <a:rPr lang="en-US" altLang="ro-RO">
                <a:latin typeface="UT Sans" panose="00000500000000000000" pitchFamily="50" charset="0"/>
              </a:rPr>
              <a:t>În multe cazuri, universitățile, centrele de cercetare sau laboratoarele se extind dincolo de imprimarea 3D în teritoriul </a:t>
            </a:r>
            <a:r>
              <a:rPr lang="en-US" altLang="ro-RO" i="1">
                <a:latin typeface="UT Sans" panose="00000500000000000000" pitchFamily="50" charset="0"/>
              </a:rPr>
              <a:t>makerspace,</a:t>
            </a:r>
            <a:r>
              <a:rPr lang="en-US" altLang="ro-RO">
                <a:latin typeface="UT Sans" panose="00000500000000000000" pitchFamily="50" charset="0"/>
              </a:rPr>
              <a:t> oferind servicii precum scanarea și imprimarea, captarea mișcărilor, realitatea virtuală și chiar și cursuri de producție digitală sau cursuri de formare în care elevii învață grafică computerizată. </a:t>
            </a:r>
          </a:p>
          <a:p>
            <a:pPr algn="just"/>
            <a:endParaRPr lang="en-US" altLang="ro-RO">
              <a:latin typeface="UT Sans" panose="00000500000000000000" pitchFamily="50" charset="0"/>
            </a:endParaRPr>
          </a:p>
          <a:p>
            <a:pPr algn="just"/>
            <a:r>
              <a:rPr lang="en-US" altLang="ro-RO">
                <a:latin typeface="UT Sans" panose="00000500000000000000" pitchFamily="50" charset="0"/>
              </a:rPr>
              <a:t>Deși, în multe cazuri, aceste spații implică acest tip de mașini de înaltă tehnologie, un spațiu de producție poate fi într-adevăr orice loc în care oamenii se adună pentru a crea și a participa la </a:t>
            </a:r>
            <a:r>
              <a:rPr lang="en-US" altLang="ro-RO" b="1" i="1">
                <a:latin typeface="UT Sans" panose="00000500000000000000" pitchFamily="50" charset="0"/>
              </a:rPr>
              <a:t>proiecte Do-It-Yourself</a:t>
            </a:r>
            <a:r>
              <a:rPr lang="en-US" altLang="ro-RO">
                <a:latin typeface="UT Sans" panose="00000500000000000000" pitchFamily="50" charset="0"/>
              </a:rPr>
              <a:t>, variind de la crearea de electronice la scrierea software-ului până la proiectarea propriilor obiecte de îmbrăcăminte. </a:t>
            </a:r>
          </a:p>
          <a:p>
            <a:pPr algn="just"/>
            <a:endParaRPr lang="en-US" altLang="ro-RO" b="1" i="1">
              <a:latin typeface="UT Sans" panose="00000500000000000000" pitchFamily="50" charset="0"/>
            </a:endParaRPr>
          </a:p>
          <a:p>
            <a:pPr algn="just"/>
            <a:r>
              <a:rPr lang="en-US" altLang="ro-RO" b="1" i="1">
                <a:latin typeface="UT Sans" panose="00000500000000000000" pitchFamily="50" charset="0"/>
              </a:rPr>
              <a:t>Makerismul nu se referă la instrumentele specifice, ci la procesul de creație și la spiritual acestuia</a:t>
            </a:r>
            <a:r>
              <a:rPr lang="en-US" altLang="ro-RO" i="1">
                <a:latin typeface="UT Sans" panose="00000500000000000000" pitchFamily="50" charset="0"/>
              </a:rPr>
              <a:t>.</a:t>
            </a:r>
            <a:endParaRPr lang="en-US" altLang="ro-RO">
              <a:latin typeface="UT Sans" panose="00000500000000000000" pitchFamily="50"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3">
            <a:extLst>
              <a:ext uri="{FF2B5EF4-FFF2-40B4-BE49-F238E27FC236}">
                <a16:creationId xmlns:a16="http://schemas.microsoft.com/office/drawing/2014/main" id="{723531D8-160D-469B-A8EF-5D2C61777E26}"/>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A1331ADB-4C07-4F2A-8310-69C3F6254023}"/>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C4970169-3CBB-4081-844D-FEB441101382}"/>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53251" name="Picture 1">
            <a:extLst>
              <a:ext uri="{FF2B5EF4-FFF2-40B4-BE49-F238E27FC236}">
                <a16:creationId xmlns:a16="http://schemas.microsoft.com/office/drawing/2014/main" id="{961123AB-6034-4B46-A656-314CD7895A52}"/>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Forma 1">
            <a:extLst>
              <a:ext uri="{FF2B5EF4-FFF2-40B4-BE49-F238E27FC236}">
                <a16:creationId xmlns:a16="http://schemas.microsoft.com/office/drawing/2014/main" id="{68D29A27-7B07-4210-B186-236300242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16">
            <a:extLst>
              <a:ext uri="{FF2B5EF4-FFF2-40B4-BE49-F238E27FC236}">
                <a16:creationId xmlns:a16="http://schemas.microsoft.com/office/drawing/2014/main" id="{6934D6BA-6655-4666-9909-5C7742C28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1">
            <a:extLst>
              <a:ext uri="{FF2B5EF4-FFF2-40B4-BE49-F238E27FC236}">
                <a16:creationId xmlns:a16="http://schemas.microsoft.com/office/drawing/2014/main" id="{F7F64580-4E13-4B44-A898-72A3DF314035}"/>
              </a:ext>
            </a:extLst>
          </p:cNvPr>
          <p:cNvSpPr>
            <a:spLocks noChangeArrowheads="1"/>
          </p:cNvSpPr>
          <p:nvPr/>
        </p:nvSpPr>
        <p:spPr bwMode="auto">
          <a:xfrm>
            <a:off x="527050" y="1752600"/>
            <a:ext cx="80772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600"/>
              </a:spcAft>
            </a:pPr>
            <a:r>
              <a:rPr lang="ro-RO" altLang="en-US" sz="1600" b="1">
                <a:latin typeface="UT Sans" panose="00000500000000000000" pitchFamily="50" charset="0"/>
              </a:rPr>
              <a:t>Calibrarea primului strat este utilizată pentru calibrarea distanței dintre vârful duzei și suprafața de imprimare. Scopul este de a regla înălțimea duzei până când plasticul extrudat se lipește frumos de pat și puteți vedea că acesta este ușor strivit.</a:t>
            </a:r>
          </a:p>
          <a:p>
            <a:pPr algn="just">
              <a:spcAft>
                <a:spcPts val="600"/>
              </a:spcAft>
            </a:pPr>
            <a:r>
              <a:rPr lang="ro-RO" altLang="en-US" sz="1600" b="1">
                <a:latin typeface="UT Sans" panose="00000500000000000000" pitchFamily="50" charset="0"/>
              </a:rPr>
              <a:t>Imprimantele asamblate în fabrica Prusa sunt deja reglate fin și această calibrare este necesară numai în cazul în care construiți versiunea kitului la domiciliu sau schimbați duza. Calibrarea primului strat face parte din Wizard (ultimul pas al calibrării XYZ). De asemenea, puteți recalibra primul strat mai târziu din meniul LCD – Calibrare – calibrarea primului strat. În timpul acestui proces, rotiți butonul pentru a regla manual distanța dintre duză și pat, în timp ce imprimanta imprimă un model în zig-zag.	</a:t>
            </a:r>
          </a:p>
        </p:txBody>
      </p:sp>
      <p:sp>
        <p:nvSpPr>
          <p:cNvPr id="53255" name="Rectangle 2">
            <a:extLst>
              <a:ext uri="{FF2B5EF4-FFF2-40B4-BE49-F238E27FC236}">
                <a16:creationId xmlns:a16="http://schemas.microsoft.com/office/drawing/2014/main" id="{E0B75D81-A868-46F5-A8D4-3CB07808EC94}"/>
              </a:ext>
            </a:extLst>
          </p:cNvPr>
          <p:cNvSpPr>
            <a:spLocks noChangeArrowheads="1"/>
          </p:cNvSpPr>
          <p:nvPr/>
        </p:nvSpPr>
        <p:spPr bwMode="auto">
          <a:xfrm>
            <a:off x="527050" y="1225550"/>
            <a:ext cx="800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1950" algn="l"/>
                <a:tab pos="542925" algn="l"/>
              </a:tabLst>
              <a:defRPr>
                <a:solidFill>
                  <a:schemeClr val="tx1"/>
                </a:solidFill>
                <a:latin typeface="Arial" panose="020B0604020202020204" pitchFamily="34" charset="0"/>
                <a:cs typeface="Arial" panose="020B0604020202020204" pitchFamily="34" charset="0"/>
              </a:defRPr>
            </a:lvl1pPr>
            <a:lvl2pPr marL="742950" indent="-285750">
              <a:tabLst>
                <a:tab pos="361950" algn="l"/>
                <a:tab pos="542925" algn="l"/>
              </a:tabLst>
              <a:defRPr>
                <a:solidFill>
                  <a:schemeClr val="tx1"/>
                </a:solidFill>
                <a:latin typeface="Arial" panose="020B0604020202020204" pitchFamily="34" charset="0"/>
                <a:cs typeface="Arial" panose="020B0604020202020204" pitchFamily="34" charset="0"/>
              </a:defRPr>
            </a:lvl2pPr>
            <a:lvl3pPr marL="1143000" indent="-228600">
              <a:tabLst>
                <a:tab pos="361950" algn="l"/>
                <a:tab pos="542925" algn="l"/>
              </a:tabLst>
              <a:defRPr>
                <a:solidFill>
                  <a:schemeClr val="tx1"/>
                </a:solidFill>
                <a:latin typeface="Arial" panose="020B0604020202020204" pitchFamily="34" charset="0"/>
                <a:cs typeface="Arial" panose="020B0604020202020204" pitchFamily="34" charset="0"/>
              </a:defRPr>
            </a:lvl3pPr>
            <a:lvl4pPr marL="1600200" indent="-228600">
              <a:tabLst>
                <a:tab pos="361950" algn="l"/>
                <a:tab pos="542925" algn="l"/>
              </a:tabLst>
              <a:defRPr>
                <a:solidFill>
                  <a:schemeClr val="tx1"/>
                </a:solidFill>
                <a:latin typeface="Arial" panose="020B0604020202020204" pitchFamily="34" charset="0"/>
                <a:cs typeface="Arial" panose="020B0604020202020204" pitchFamily="34" charset="0"/>
              </a:defRPr>
            </a:lvl4pPr>
            <a:lvl5pPr marL="2057400" indent="-228600">
              <a:tabLst>
                <a:tab pos="361950" algn="l"/>
                <a:tab pos="5429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9pPr>
          </a:lstStyle>
          <a:p>
            <a:r>
              <a:rPr lang="it-IT" altLang="en-US" sz="2000" b="1">
                <a:latin typeface="UT Sans Bold" panose="00000500000000000000" pitchFamily="50" charset="0"/>
              </a:rPr>
              <a:t>6.14.	Calibrarea primului strat</a:t>
            </a:r>
            <a:endParaRPr lang="ro-RO" altLang="en-US" sz="2000" b="1">
              <a:latin typeface="UT Sans Bold" panose="00000500000000000000" pitchFamily="50" charset="0"/>
            </a:endParaRPr>
          </a:p>
        </p:txBody>
      </p:sp>
      <p:pic>
        <p:nvPicPr>
          <p:cNvPr id="53256" name="Picture 10">
            <a:extLst>
              <a:ext uri="{FF2B5EF4-FFF2-40B4-BE49-F238E27FC236}">
                <a16:creationId xmlns:a16="http://schemas.microsoft.com/office/drawing/2014/main" id="{5CC6D07D-D5F6-49D9-ACAB-9BCDA467739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125" y="4232275"/>
            <a:ext cx="572452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11">
            <a:extLst>
              <a:ext uri="{FF2B5EF4-FFF2-40B4-BE49-F238E27FC236}">
                <a16:creationId xmlns:a16="http://schemas.microsoft.com/office/drawing/2014/main" id="{7C61D073-B46D-4D17-9C5B-6185036778B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88100" y="4124325"/>
            <a:ext cx="22860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12">
            <a:extLst>
              <a:ext uri="{FF2B5EF4-FFF2-40B4-BE49-F238E27FC236}">
                <a16:creationId xmlns:a16="http://schemas.microsoft.com/office/drawing/2014/main" id="{41DC3883-0034-481A-A6C3-1173BBC4CCE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4675" y="5341938"/>
            <a:ext cx="32353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13">
            <a:extLst>
              <a:ext uri="{FF2B5EF4-FFF2-40B4-BE49-F238E27FC236}">
                <a16:creationId xmlns:a16="http://schemas.microsoft.com/office/drawing/2014/main" id="{1F93D9E5-685F-4C3B-B760-0CCE04ECDE3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5341938"/>
            <a:ext cx="3163888"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3">
            <a:extLst>
              <a:ext uri="{FF2B5EF4-FFF2-40B4-BE49-F238E27FC236}">
                <a16:creationId xmlns:a16="http://schemas.microsoft.com/office/drawing/2014/main" id="{5B530F7B-9C10-49A9-8F21-BE437A2BBFD2}"/>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7600E9DD-0D8C-41F8-B8D5-D7E21F0CCFBB}"/>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D83428EC-1713-43EE-AFF0-64C6B576AF1C}"/>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54275" name="Picture 1">
            <a:extLst>
              <a:ext uri="{FF2B5EF4-FFF2-40B4-BE49-F238E27FC236}">
                <a16:creationId xmlns:a16="http://schemas.microsoft.com/office/drawing/2014/main" id="{F727C040-BA6B-4FAF-AF99-E449EC1F1EA3}"/>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Forma 1">
            <a:extLst>
              <a:ext uri="{FF2B5EF4-FFF2-40B4-BE49-F238E27FC236}">
                <a16:creationId xmlns:a16="http://schemas.microsoft.com/office/drawing/2014/main" id="{CDFFFD89-A147-4483-B960-C9ECEB754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16">
            <a:extLst>
              <a:ext uri="{FF2B5EF4-FFF2-40B4-BE49-F238E27FC236}">
                <a16:creationId xmlns:a16="http://schemas.microsoft.com/office/drawing/2014/main" id="{78830F8D-2173-4EB5-A591-F359152892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1">
            <a:extLst>
              <a:ext uri="{FF2B5EF4-FFF2-40B4-BE49-F238E27FC236}">
                <a16:creationId xmlns:a16="http://schemas.microsoft.com/office/drawing/2014/main" id="{30262850-FEC9-4CFD-8242-27C9036F2DE0}"/>
              </a:ext>
            </a:extLst>
          </p:cNvPr>
          <p:cNvSpPr>
            <a:spLocks noChangeArrowheads="1"/>
          </p:cNvSpPr>
          <p:nvPr/>
        </p:nvSpPr>
        <p:spPr bwMode="auto">
          <a:xfrm>
            <a:off x="527050" y="1752600"/>
            <a:ext cx="80772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600"/>
              </a:spcAft>
            </a:pPr>
            <a:r>
              <a:rPr lang="ro-RO" altLang="en-US" sz="1600" b="1">
                <a:latin typeface="UT Sans" panose="00000500000000000000" pitchFamily="50" charset="0"/>
              </a:rPr>
              <a:t>Pasul 1. Introducere în întreținere	</a:t>
            </a:r>
          </a:p>
          <a:p>
            <a:pPr algn="just">
              <a:spcAft>
                <a:spcPts val="600"/>
              </a:spcAft>
            </a:pPr>
            <a:r>
              <a:rPr lang="ro-RO" altLang="en-US" sz="1600" b="1">
                <a:latin typeface="UT Sans" panose="00000500000000000000" pitchFamily="50" charset="0"/>
              </a:rPr>
              <a:t>Pasul 2. Curățarea și lubrifierea tuturor axelor	</a:t>
            </a:r>
          </a:p>
          <a:p>
            <a:pPr algn="just">
              <a:spcAft>
                <a:spcPts val="600"/>
              </a:spcAft>
            </a:pPr>
            <a:r>
              <a:rPr lang="ro-RO" altLang="en-US" sz="1600" b="1">
                <a:latin typeface="UT Sans" panose="00000500000000000000" pitchFamily="50" charset="0"/>
              </a:rPr>
              <a:t>Pasul 3. Curățarea tuturor axelor	</a:t>
            </a:r>
          </a:p>
          <a:p>
            <a:pPr algn="just">
              <a:spcAft>
                <a:spcPts val="600"/>
              </a:spcAft>
            </a:pPr>
            <a:r>
              <a:rPr lang="ro-RO" altLang="en-US" sz="1600" b="1">
                <a:latin typeface="UT Sans" panose="00000500000000000000" pitchFamily="50" charset="0"/>
              </a:rPr>
              <a:t>Pasul 4. Lubrifierea axei X</a:t>
            </a:r>
          </a:p>
          <a:p>
            <a:pPr algn="just">
              <a:spcAft>
                <a:spcPts val="600"/>
              </a:spcAft>
            </a:pPr>
            <a:r>
              <a:rPr lang="ro-RO" altLang="en-US" sz="1600" b="1">
                <a:latin typeface="UT Sans" panose="00000500000000000000" pitchFamily="50" charset="0"/>
              </a:rPr>
              <a:t>Pasul 4. Lubrifierea axei Y</a:t>
            </a:r>
          </a:p>
          <a:p>
            <a:pPr algn="just">
              <a:spcAft>
                <a:spcPts val="600"/>
              </a:spcAft>
            </a:pPr>
            <a:r>
              <a:rPr lang="ro-RO" altLang="en-US" sz="1600" b="1">
                <a:latin typeface="UT Sans" panose="00000500000000000000" pitchFamily="50" charset="0"/>
              </a:rPr>
              <a:t>Pasul 6. Lubrifierea axei Z	</a:t>
            </a:r>
          </a:p>
        </p:txBody>
      </p:sp>
      <p:sp>
        <p:nvSpPr>
          <p:cNvPr id="54279" name="Rectangle 2">
            <a:extLst>
              <a:ext uri="{FF2B5EF4-FFF2-40B4-BE49-F238E27FC236}">
                <a16:creationId xmlns:a16="http://schemas.microsoft.com/office/drawing/2014/main" id="{2EF80D57-063C-4DEA-AAEA-2CC24B050459}"/>
              </a:ext>
            </a:extLst>
          </p:cNvPr>
          <p:cNvSpPr>
            <a:spLocks noChangeArrowheads="1"/>
          </p:cNvSpPr>
          <p:nvPr/>
        </p:nvSpPr>
        <p:spPr bwMode="auto">
          <a:xfrm>
            <a:off x="527050" y="1225550"/>
            <a:ext cx="800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1950" algn="l"/>
                <a:tab pos="542925" algn="l"/>
              </a:tabLst>
              <a:defRPr>
                <a:solidFill>
                  <a:schemeClr val="tx1"/>
                </a:solidFill>
                <a:latin typeface="Arial" panose="020B0604020202020204" pitchFamily="34" charset="0"/>
                <a:cs typeface="Arial" panose="020B0604020202020204" pitchFamily="34" charset="0"/>
              </a:defRPr>
            </a:lvl1pPr>
            <a:lvl2pPr marL="742950" indent="-285750">
              <a:tabLst>
                <a:tab pos="361950" algn="l"/>
                <a:tab pos="542925" algn="l"/>
              </a:tabLst>
              <a:defRPr>
                <a:solidFill>
                  <a:schemeClr val="tx1"/>
                </a:solidFill>
                <a:latin typeface="Arial" panose="020B0604020202020204" pitchFamily="34" charset="0"/>
                <a:cs typeface="Arial" panose="020B0604020202020204" pitchFamily="34" charset="0"/>
              </a:defRPr>
            </a:lvl2pPr>
            <a:lvl3pPr marL="1143000" indent="-228600">
              <a:tabLst>
                <a:tab pos="361950" algn="l"/>
                <a:tab pos="542925" algn="l"/>
              </a:tabLst>
              <a:defRPr>
                <a:solidFill>
                  <a:schemeClr val="tx1"/>
                </a:solidFill>
                <a:latin typeface="Arial" panose="020B0604020202020204" pitchFamily="34" charset="0"/>
                <a:cs typeface="Arial" panose="020B0604020202020204" pitchFamily="34" charset="0"/>
              </a:defRPr>
            </a:lvl3pPr>
            <a:lvl4pPr marL="1600200" indent="-228600">
              <a:tabLst>
                <a:tab pos="361950" algn="l"/>
                <a:tab pos="542925" algn="l"/>
              </a:tabLst>
              <a:defRPr>
                <a:solidFill>
                  <a:schemeClr val="tx1"/>
                </a:solidFill>
                <a:latin typeface="Arial" panose="020B0604020202020204" pitchFamily="34" charset="0"/>
                <a:cs typeface="Arial" panose="020B0604020202020204" pitchFamily="34" charset="0"/>
              </a:defRPr>
            </a:lvl4pPr>
            <a:lvl5pPr marL="2057400" indent="-228600">
              <a:tabLst>
                <a:tab pos="361950" algn="l"/>
                <a:tab pos="5429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9pPr>
          </a:lstStyle>
          <a:p>
            <a:r>
              <a:rPr lang="it-IT" altLang="en-US" sz="2000" b="1">
                <a:latin typeface="UT Sans Bold" panose="00000500000000000000" pitchFamily="50" charset="0"/>
              </a:rPr>
              <a:t>6.13.	Sfaturi de întreținere a imprimantei</a:t>
            </a:r>
            <a:endParaRPr lang="ro-RO" altLang="en-US" sz="2000" b="1">
              <a:latin typeface="UT Sans Bold" panose="00000500000000000000" pitchFamily="50" charset="0"/>
            </a:endParaRPr>
          </a:p>
        </p:txBody>
      </p:sp>
      <p:pic>
        <p:nvPicPr>
          <p:cNvPr id="54280" name="Picture 6">
            <a:extLst>
              <a:ext uri="{FF2B5EF4-FFF2-40B4-BE49-F238E27FC236}">
                <a16:creationId xmlns:a16="http://schemas.microsoft.com/office/drawing/2014/main" id="{580AE82C-4993-4974-B3A1-8689314FA1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625600"/>
            <a:ext cx="24320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7">
            <a:extLst>
              <a:ext uri="{FF2B5EF4-FFF2-40B4-BE49-F238E27FC236}">
                <a16:creationId xmlns:a16="http://schemas.microsoft.com/office/drawing/2014/main" id="{A598067D-94BD-442A-B6BD-314E0CBF384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198938"/>
            <a:ext cx="2090738"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8">
            <a:extLst>
              <a:ext uri="{FF2B5EF4-FFF2-40B4-BE49-F238E27FC236}">
                <a16:creationId xmlns:a16="http://schemas.microsoft.com/office/drawing/2014/main" id="{859487C1-E1EE-4B4C-AF8B-BEC448995A5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30550" y="3683000"/>
            <a:ext cx="2797175"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9">
            <a:extLst>
              <a:ext uri="{FF2B5EF4-FFF2-40B4-BE49-F238E27FC236}">
                <a16:creationId xmlns:a16="http://schemas.microsoft.com/office/drawing/2014/main" id="{FC3FC78D-CEA8-4E21-B06C-D63AA6A9E85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49975" y="4864100"/>
            <a:ext cx="2365375"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3">
            <a:extLst>
              <a:ext uri="{FF2B5EF4-FFF2-40B4-BE49-F238E27FC236}">
                <a16:creationId xmlns:a16="http://schemas.microsoft.com/office/drawing/2014/main" id="{303D9126-C34F-4169-8682-A08A4081E7E3}"/>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6FE7F1EE-4DCC-4917-A6E2-D4A7C28BCD40}"/>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2C695F19-F000-455D-83AD-E20404306661}"/>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55299" name="Picture 1">
            <a:extLst>
              <a:ext uri="{FF2B5EF4-FFF2-40B4-BE49-F238E27FC236}">
                <a16:creationId xmlns:a16="http://schemas.microsoft.com/office/drawing/2014/main" id="{C7D0B58E-33E3-40CB-8414-BCBC051C864A}"/>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Forma 1">
            <a:extLst>
              <a:ext uri="{FF2B5EF4-FFF2-40B4-BE49-F238E27FC236}">
                <a16:creationId xmlns:a16="http://schemas.microsoft.com/office/drawing/2014/main" id="{804C0F07-BB6A-4182-BBB5-612162E0E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16">
            <a:extLst>
              <a:ext uri="{FF2B5EF4-FFF2-40B4-BE49-F238E27FC236}">
                <a16:creationId xmlns:a16="http://schemas.microsoft.com/office/drawing/2014/main" id="{CC359F45-E31C-4AE9-B7DA-A4E8B8761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Rectangle 1">
            <a:extLst>
              <a:ext uri="{FF2B5EF4-FFF2-40B4-BE49-F238E27FC236}">
                <a16:creationId xmlns:a16="http://schemas.microsoft.com/office/drawing/2014/main" id="{AC6C0AD4-E12B-4171-A686-5059564C78E9}"/>
              </a:ext>
            </a:extLst>
          </p:cNvPr>
          <p:cNvSpPr>
            <a:spLocks noChangeArrowheads="1"/>
          </p:cNvSpPr>
          <p:nvPr/>
        </p:nvSpPr>
        <p:spPr bwMode="auto">
          <a:xfrm>
            <a:off x="527050" y="1752600"/>
            <a:ext cx="80772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600"/>
              </a:spcAft>
            </a:pPr>
            <a:r>
              <a:rPr lang="ro-RO" altLang="en-US" sz="1600" b="1">
                <a:latin typeface="UT Sans" panose="00000500000000000000" pitchFamily="50" charset="0"/>
              </a:rPr>
              <a:t>Calibrarea primului strat este utilizată pentru calibrarea distanței dintre vârful duzei și suprafața de imprimare. Scopul este de a regla înălțimea duzei până când plasticul extrudat se lipește frumos de pat și puteți vedea că acesta este ușor strivit.</a:t>
            </a:r>
          </a:p>
          <a:p>
            <a:pPr algn="just">
              <a:spcAft>
                <a:spcPts val="600"/>
              </a:spcAft>
            </a:pPr>
            <a:r>
              <a:rPr lang="ro-RO" altLang="en-US" sz="1600" b="1">
                <a:latin typeface="UT Sans" panose="00000500000000000000" pitchFamily="50" charset="0"/>
              </a:rPr>
              <a:t>Imprimantele asamblate în fabrica Prusa sunt deja reglate fin și această calibrare este necesară numai în cazul în care construiți versiunea kitului la domiciliu sau schimbați duza. Calibrarea primului strat face parte din Wizard (ultimul pas al calibrării XYZ). De asemenea, puteți recalibra primul strat mai târziu din meniul LCD – Calibrare – calibrarea primului strat. În timpul acestui proces, rotiți butonul pentru a regla manual distanța dintre duză și pat, în timp ce imprimanta imprimă un model în zig-zag.	</a:t>
            </a:r>
          </a:p>
        </p:txBody>
      </p:sp>
      <p:sp>
        <p:nvSpPr>
          <p:cNvPr id="55303" name="Rectangle 2">
            <a:extLst>
              <a:ext uri="{FF2B5EF4-FFF2-40B4-BE49-F238E27FC236}">
                <a16:creationId xmlns:a16="http://schemas.microsoft.com/office/drawing/2014/main" id="{A4820285-143F-4EA3-8E3A-D263D0DD2D3E}"/>
              </a:ext>
            </a:extLst>
          </p:cNvPr>
          <p:cNvSpPr>
            <a:spLocks noChangeArrowheads="1"/>
          </p:cNvSpPr>
          <p:nvPr/>
        </p:nvSpPr>
        <p:spPr bwMode="auto">
          <a:xfrm>
            <a:off x="527050" y="1225550"/>
            <a:ext cx="800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1950" algn="l"/>
                <a:tab pos="542925" algn="l"/>
              </a:tabLst>
              <a:defRPr>
                <a:solidFill>
                  <a:schemeClr val="tx1"/>
                </a:solidFill>
                <a:latin typeface="Arial" panose="020B0604020202020204" pitchFamily="34" charset="0"/>
                <a:cs typeface="Arial" panose="020B0604020202020204" pitchFamily="34" charset="0"/>
              </a:defRPr>
            </a:lvl1pPr>
            <a:lvl2pPr marL="742950" indent="-285750">
              <a:tabLst>
                <a:tab pos="361950" algn="l"/>
                <a:tab pos="542925" algn="l"/>
              </a:tabLst>
              <a:defRPr>
                <a:solidFill>
                  <a:schemeClr val="tx1"/>
                </a:solidFill>
                <a:latin typeface="Arial" panose="020B0604020202020204" pitchFamily="34" charset="0"/>
                <a:cs typeface="Arial" panose="020B0604020202020204" pitchFamily="34" charset="0"/>
              </a:defRPr>
            </a:lvl2pPr>
            <a:lvl3pPr marL="1143000" indent="-228600">
              <a:tabLst>
                <a:tab pos="361950" algn="l"/>
                <a:tab pos="542925" algn="l"/>
              </a:tabLst>
              <a:defRPr>
                <a:solidFill>
                  <a:schemeClr val="tx1"/>
                </a:solidFill>
                <a:latin typeface="Arial" panose="020B0604020202020204" pitchFamily="34" charset="0"/>
                <a:cs typeface="Arial" panose="020B0604020202020204" pitchFamily="34" charset="0"/>
              </a:defRPr>
            </a:lvl3pPr>
            <a:lvl4pPr marL="1600200" indent="-228600">
              <a:tabLst>
                <a:tab pos="361950" algn="l"/>
                <a:tab pos="542925" algn="l"/>
              </a:tabLst>
              <a:defRPr>
                <a:solidFill>
                  <a:schemeClr val="tx1"/>
                </a:solidFill>
                <a:latin typeface="Arial" panose="020B0604020202020204" pitchFamily="34" charset="0"/>
                <a:cs typeface="Arial" panose="020B0604020202020204" pitchFamily="34" charset="0"/>
              </a:defRPr>
            </a:lvl4pPr>
            <a:lvl5pPr marL="2057400" indent="-228600">
              <a:tabLst>
                <a:tab pos="361950" algn="l"/>
                <a:tab pos="5429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61950" algn="l"/>
                <a:tab pos="542925" algn="l"/>
              </a:tabLst>
              <a:defRPr>
                <a:solidFill>
                  <a:schemeClr val="tx1"/>
                </a:solidFill>
                <a:latin typeface="Arial" panose="020B0604020202020204" pitchFamily="34" charset="0"/>
                <a:cs typeface="Arial" panose="020B0604020202020204" pitchFamily="34" charset="0"/>
              </a:defRPr>
            </a:lvl9pPr>
          </a:lstStyle>
          <a:p>
            <a:r>
              <a:rPr lang="it-IT" altLang="en-US" sz="2000" b="1">
                <a:latin typeface="UT Sans Bold" panose="00000500000000000000" pitchFamily="50" charset="0"/>
              </a:rPr>
              <a:t>6.14.	Calibrarea primului strat</a:t>
            </a:r>
            <a:endParaRPr lang="ro-RO" altLang="en-US" sz="2000" b="1">
              <a:latin typeface="UT Sans Bold" panose="00000500000000000000" pitchFamily="50" charset="0"/>
            </a:endParaRPr>
          </a:p>
        </p:txBody>
      </p:sp>
      <p:pic>
        <p:nvPicPr>
          <p:cNvPr id="55304" name="Picture 10">
            <a:extLst>
              <a:ext uri="{FF2B5EF4-FFF2-40B4-BE49-F238E27FC236}">
                <a16:creationId xmlns:a16="http://schemas.microsoft.com/office/drawing/2014/main" id="{9C8E5EB3-AFC2-4EA2-A94C-5F811E94D0C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125" y="4232275"/>
            <a:ext cx="572452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11">
            <a:extLst>
              <a:ext uri="{FF2B5EF4-FFF2-40B4-BE49-F238E27FC236}">
                <a16:creationId xmlns:a16="http://schemas.microsoft.com/office/drawing/2014/main" id="{A1C3056F-01BE-4FAA-8E1B-9E3EAB00A20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88100" y="4124325"/>
            <a:ext cx="22860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12">
            <a:extLst>
              <a:ext uri="{FF2B5EF4-FFF2-40B4-BE49-F238E27FC236}">
                <a16:creationId xmlns:a16="http://schemas.microsoft.com/office/drawing/2014/main" id="{771AE834-C56D-4B8E-8965-A70A507F000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4675" y="5341938"/>
            <a:ext cx="32353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13">
            <a:extLst>
              <a:ext uri="{FF2B5EF4-FFF2-40B4-BE49-F238E27FC236}">
                <a16:creationId xmlns:a16="http://schemas.microsoft.com/office/drawing/2014/main" id="{F0650827-FBB0-4250-9F29-EE5729BD196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5341938"/>
            <a:ext cx="3163888"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3">
            <a:extLst>
              <a:ext uri="{FF2B5EF4-FFF2-40B4-BE49-F238E27FC236}">
                <a16:creationId xmlns:a16="http://schemas.microsoft.com/office/drawing/2014/main" id="{88CC595C-A1D9-48D7-95B8-4D4FBAA4D0E3}"/>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87AC8C86-29EC-4FFF-9252-4B97E7B8E3A3}"/>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6A6EFCBB-AB19-422B-ABC7-C9A4718A0A43}"/>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56323" name="Picture 1">
            <a:extLst>
              <a:ext uri="{FF2B5EF4-FFF2-40B4-BE49-F238E27FC236}">
                <a16:creationId xmlns:a16="http://schemas.microsoft.com/office/drawing/2014/main" id="{36AC5C3F-F122-4236-B134-502FF6B6E8F3}"/>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Forma 1">
            <a:extLst>
              <a:ext uri="{FF2B5EF4-FFF2-40B4-BE49-F238E27FC236}">
                <a16:creationId xmlns:a16="http://schemas.microsoft.com/office/drawing/2014/main" id="{E85555DF-1AA2-4F20-A814-0532B4A99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6">
            <a:extLst>
              <a:ext uri="{FF2B5EF4-FFF2-40B4-BE49-F238E27FC236}">
                <a16:creationId xmlns:a16="http://schemas.microsoft.com/office/drawing/2014/main" id="{72545DD5-E41E-4DC5-9C0C-D87BFE9371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1">
            <a:extLst>
              <a:ext uri="{FF2B5EF4-FFF2-40B4-BE49-F238E27FC236}">
                <a16:creationId xmlns:a16="http://schemas.microsoft.com/office/drawing/2014/main" id="{136BA7C8-1AC2-4265-A8C1-5B0B62CE5629}"/>
              </a:ext>
            </a:extLst>
          </p:cNvPr>
          <p:cNvSpPr>
            <a:spLocks noChangeArrowheads="1"/>
          </p:cNvSpPr>
          <p:nvPr/>
        </p:nvSpPr>
        <p:spPr bwMode="auto">
          <a:xfrm>
            <a:off x="3640138" y="1066800"/>
            <a:ext cx="503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t-BR" altLang="en-US" sz="2800">
                <a:latin typeface="UT Sans Bold" panose="00000500000000000000" pitchFamily="50" charset="0"/>
              </a:rPr>
              <a:t>Modulul 7. Întreținerea de bază</a:t>
            </a:r>
            <a:endParaRPr lang="ro-RO" altLang="en-US" sz="2800">
              <a:latin typeface="UT Sans Bold" panose="00000500000000000000" pitchFamily="50" charset="0"/>
            </a:endParaRPr>
          </a:p>
        </p:txBody>
      </p:sp>
      <p:sp>
        <p:nvSpPr>
          <p:cNvPr id="9" name="Content Placeholder 2">
            <a:extLst>
              <a:ext uri="{FF2B5EF4-FFF2-40B4-BE49-F238E27FC236}">
                <a16:creationId xmlns:a16="http://schemas.microsoft.com/office/drawing/2014/main" id="{F5E66B78-8BB5-44D2-B44F-A27D43AFA451}"/>
              </a:ext>
            </a:extLst>
          </p:cNvPr>
          <p:cNvSpPr txBox="1">
            <a:spLocks/>
          </p:cNvSpPr>
          <p:nvPr/>
        </p:nvSpPr>
        <p:spPr bwMode="auto">
          <a:xfrm>
            <a:off x="838200" y="1881188"/>
            <a:ext cx="10515600" cy="4718050"/>
          </a:xfrm>
          <a:prstGeom prst="rect">
            <a:avLst/>
          </a:prstGeom>
          <a:noFill/>
          <a:ln w="9525">
            <a:noFill/>
            <a:miter lim="800000"/>
            <a:headEnd/>
            <a:tailEnd/>
          </a:ln>
        </p:spPr>
        <p:txBody>
          <a:bodyPr>
            <a:normAutofit/>
          </a:bodyPr>
          <a:lstStyle/>
          <a:p>
            <a:pPr defTabSz="685800">
              <a:lnSpc>
                <a:spcPct val="90000"/>
              </a:lnSpc>
              <a:spcBef>
                <a:spcPts val="750"/>
              </a:spcBef>
              <a:buFont typeface="Arial" charset="0"/>
              <a:buNone/>
              <a:tabLst>
                <a:tab pos="715963" algn="l"/>
              </a:tabLst>
              <a:defRPr/>
            </a:pPr>
            <a:r>
              <a:rPr lang="ro-RO" sz="2000" b="1" dirty="0">
                <a:latin typeface="UT Sans" pitchFamily="2" charset="0"/>
                <a:cs typeface="+mn-cs"/>
              </a:rPr>
              <a:t>7.1. Industria automobilelor</a:t>
            </a:r>
          </a:p>
          <a:p>
            <a:pPr defTabSz="685800">
              <a:lnSpc>
                <a:spcPct val="90000"/>
              </a:lnSpc>
              <a:spcBef>
                <a:spcPts val="750"/>
              </a:spcBef>
              <a:buFont typeface="Arial" charset="0"/>
              <a:buNone/>
              <a:tabLst>
                <a:tab pos="715963" algn="l"/>
              </a:tabLst>
              <a:defRPr/>
            </a:pPr>
            <a:r>
              <a:rPr lang="ro-RO" sz="2000" b="1" dirty="0">
                <a:latin typeface="UT Sans" pitchFamily="2" charset="0"/>
                <a:cs typeface="+mn-cs"/>
              </a:rPr>
              <a:t>7.2. Industria protetică</a:t>
            </a:r>
          </a:p>
          <a:p>
            <a:pPr defTabSz="685800">
              <a:lnSpc>
                <a:spcPct val="90000"/>
              </a:lnSpc>
              <a:spcBef>
                <a:spcPts val="750"/>
              </a:spcBef>
              <a:buFont typeface="Arial" charset="0"/>
              <a:buNone/>
              <a:tabLst>
                <a:tab pos="715963" algn="l"/>
              </a:tabLst>
              <a:defRPr/>
            </a:pPr>
            <a:r>
              <a:rPr lang="ro-RO" sz="2000" b="1" dirty="0">
                <a:latin typeface="UT Sans" pitchFamily="2" charset="0"/>
                <a:cs typeface="+mn-cs"/>
              </a:rPr>
              <a:t>7.3. Industria dispozitivelor medicale</a:t>
            </a:r>
          </a:p>
          <a:p>
            <a:pPr defTabSz="685800">
              <a:lnSpc>
                <a:spcPct val="90000"/>
              </a:lnSpc>
              <a:spcBef>
                <a:spcPts val="750"/>
              </a:spcBef>
              <a:buFont typeface="Arial" charset="0"/>
              <a:buNone/>
              <a:tabLst>
                <a:tab pos="715963" algn="l"/>
              </a:tabLst>
              <a:defRPr/>
            </a:pPr>
            <a:r>
              <a:rPr lang="ro-RO" sz="2000" b="1" dirty="0">
                <a:latin typeface="UT Sans" pitchFamily="2" charset="0"/>
                <a:cs typeface="+mn-cs"/>
              </a:rPr>
              <a:t>7.4. Industria aviatică</a:t>
            </a:r>
          </a:p>
          <a:p>
            <a:pPr defTabSz="685800">
              <a:lnSpc>
                <a:spcPct val="90000"/>
              </a:lnSpc>
              <a:spcBef>
                <a:spcPts val="750"/>
              </a:spcBef>
              <a:buFont typeface="Arial" charset="0"/>
              <a:buNone/>
              <a:tabLst>
                <a:tab pos="715963" algn="l"/>
              </a:tabLst>
              <a:defRPr/>
            </a:pPr>
            <a:r>
              <a:rPr lang="ro-RO" sz="2000" b="1" dirty="0">
                <a:latin typeface="UT Sans" pitchFamily="2" charset="0"/>
                <a:cs typeface="+mn-cs"/>
              </a:rPr>
              <a:t>7.5. Industria divertismentului</a:t>
            </a:r>
          </a:p>
          <a:p>
            <a:pPr defTabSz="685800">
              <a:lnSpc>
                <a:spcPct val="90000"/>
              </a:lnSpc>
              <a:spcBef>
                <a:spcPts val="750"/>
              </a:spcBef>
              <a:buFont typeface="Arial" charset="0"/>
              <a:buNone/>
              <a:tabLst>
                <a:tab pos="715963" algn="l"/>
              </a:tabLst>
              <a:defRPr/>
            </a:pPr>
            <a:r>
              <a:rPr lang="ro-RO" sz="2000" b="1" dirty="0">
                <a:latin typeface="UT Sans" pitchFamily="2" charset="0"/>
                <a:cs typeface="+mn-cs"/>
              </a:rPr>
              <a:t>7.6. Artă, design și sculptură</a:t>
            </a:r>
          </a:p>
          <a:p>
            <a:pPr defTabSz="685800">
              <a:lnSpc>
                <a:spcPct val="90000"/>
              </a:lnSpc>
              <a:spcBef>
                <a:spcPts val="750"/>
              </a:spcBef>
              <a:buFont typeface="Arial" charset="0"/>
              <a:buNone/>
              <a:tabLst>
                <a:tab pos="715963" algn="l"/>
              </a:tabLst>
              <a:defRPr/>
            </a:pPr>
            <a:r>
              <a:rPr lang="ro-RO" sz="2000" b="1" dirty="0">
                <a:latin typeface="UT Sans" pitchFamily="2" charset="0"/>
                <a:cs typeface="+mn-cs"/>
              </a:rPr>
              <a:t>7.7. Arhitectură</a:t>
            </a:r>
          </a:p>
          <a:p>
            <a:pPr defTabSz="685800">
              <a:lnSpc>
                <a:spcPct val="90000"/>
              </a:lnSpc>
              <a:spcBef>
                <a:spcPts val="750"/>
              </a:spcBef>
              <a:buFont typeface="Arial" charset="0"/>
              <a:buNone/>
              <a:tabLst>
                <a:tab pos="715963" algn="l"/>
              </a:tabLst>
              <a:defRPr/>
            </a:pPr>
            <a:r>
              <a:rPr lang="ro-RO" sz="2000" b="1" dirty="0">
                <a:latin typeface="UT Sans" pitchFamily="2" charset="0"/>
                <a:cs typeface="+mn-cs"/>
              </a:rPr>
              <a:t>7.8. Educație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3">
            <a:extLst>
              <a:ext uri="{FF2B5EF4-FFF2-40B4-BE49-F238E27FC236}">
                <a16:creationId xmlns:a16="http://schemas.microsoft.com/office/drawing/2014/main" id="{383C68A0-4E0E-466C-876E-29511981B104}"/>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EDA39827-99A0-4CB8-A940-9FE3DB3B278D}"/>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AB865D66-E027-4E29-82CF-C32FB84B0243}"/>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57347" name="Picture 1">
            <a:extLst>
              <a:ext uri="{FF2B5EF4-FFF2-40B4-BE49-F238E27FC236}">
                <a16:creationId xmlns:a16="http://schemas.microsoft.com/office/drawing/2014/main" id="{679DE650-7373-4D13-A3F6-75381F969CA4}"/>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Forma 1">
            <a:extLst>
              <a:ext uri="{FF2B5EF4-FFF2-40B4-BE49-F238E27FC236}">
                <a16:creationId xmlns:a16="http://schemas.microsoft.com/office/drawing/2014/main" id="{9EF74989-1192-4AC4-B655-64CC0FFC3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16">
            <a:extLst>
              <a:ext uri="{FF2B5EF4-FFF2-40B4-BE49-F238E27FC236}">
                <a16:creationId xmlns:a16="http://schemas.microsoft.com/office/drawing/2014/main" id="{84DCB8F4-6024-462D-A75E-D853A3E7C2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09530C35-4B26-4457-B7ED-6C50DEE64CD5}"/>
              </a:ext>
            </a:extLst>
          </p:cNvPr>
          <p:cNvSpPr txBox="1">
            <a:spLocks/>
          </p:cNvSpPr>
          <p:nvPr/>
        </p:nvSpPr>
        <p:spPr bwMode="auto">
          <a:xfrm>
            <a:off x="838200" y="1881188"/>
            <a:ext cx="7620000" cy="4718050"/>
          </a:xfrm>
          <a:prstGeom prst="rect">
            <a:avLst/>
          </a:prstGeom>
          <a:noFill/>
          <a:ln w="9525">
            <a:noFill/>
            <a:miter lim="800000"/>
            <a:headEnd/>
            <a:tailEnd/>
          </a:ln>
        </p:spPr>
        <p:txBody>
          <a:bodyPr>
            <a:normAutofit/>
          </a:bodyPr>
          <a:lstStyle/>
          <a:p>
            <a:pPr defTabSz="685800">
              <a:lnSpc>
                <a:spcPct val="90000"/>
              </a:lnSpc>
              <a:spcBef>
                <a:spcPts val="750"/>
              </a:spcBef>
              <a:tabLst>
                <a:tab pos="715963" algn="l"/>
              </a:tabLst>
              <a:defRPr/>
            </a:pPr>
            <a:r>
              <a:rPr lang="ro-RO" dirty="0">
                <a:latin typeface="UT Sans" pitchFamily="2" charset="0"/>
                <a:cs typeface="Arial" charset="0"/>
              </a:rPr>
              <a:t>Fabricarea aditivului (AM) este un termen larg pentru un grup de procese care construiesc piese într-un mod aditiv, mai degrabă decât substractiv. </a:t>
            </a:r>
          </a:p>
          <a:p>
            <a:pPr defTabSz="685800">
              <a:lnSpc>
                <a:spcPct val="90000"/>
              </a:lnSpc>
              <a:spcBef>
                <a:spcPts val="750"/>
              </a:spcBef>
              <a:tabLst>
                <a:tab pos="715963" algn="l"/>
              </a:tabLst>
              <a:defRPr/>
            </a:pPr>
            <a:r>
              <a:rPr lang="ro-RO" dirty="0">
                <a:latin typeface="UT Sans" pitchFamily="2" charset="0"/>
                <a:cs typeface="Arial" charset="0"/>
              </a:rPr>
              <a:t>Acest lucru înseamnă, în esență, că, în loc de a elimina materialul dintr-un bloc, piesele sunt construite strat cu strat. </a:t>
            </a:r>
          </a:p>
          <a:p>
            <a:pPr defTabSz="685800">
              <a:lnSpc>
                <a:spcPct val="90000"/>
              </a:lnSpc>
              <a:spcBef>
                <a:spcPts val="750"/>
              </a:spcBef>
              <a:tabLst>
                <a:tab pos="715963" algn="l"/>
              </a:tabLst>
              <a:defRPr/>
            </a:pPr>
            <a:r>
              <a:rPr lang="ro-RO" dirty="0">
                <a:latin typeface="UT Sans" pitchFamily="2" charset="0"/>
                <a:cs typeface="Arial" charset="0"/>
              </a:rPr>
              <a:t>Această metodă de fabricație utilizează o varietate de platforme asociate cu tehnologia, inclusiv stereolitografia, modelarea depunerilor topite, sinterizarea selectivă cu laser și altele și se aplică în următoarele proceduri:</a:t>
            </a:r>
          </a:p>
          <a:p>
            <a:pPr defTabSz="685800">
              <a:lnSpc>
                <a:spcPct val="90000"/>
              </a:lnSpc>
              <a:spcBef>
                <a:spcPts val="750"/>
              </a:spcBef>
              <a:buFont typeface="Arial" pitchFamily="34" charset="0"/>
              <a:buChar char="•"/>
              <a:tabLst>
                <a:tab pos="715963" algn="l"/>
              </a:tabLst>
              <a:defRPr/>
            </a:pPr>
            <a:r>
              <a:rPr lang="ro-RO" b="1" dirty="0">
                <a:latin typeface="UT Sans" pitchFamily="2" charset="0"/>
                <a:cs typeface="+mn-cs"/>
              </a:rPr>
              <a:t> </a:t>
            </a:r>
            <a:r>
              <a:rPr lang="ro-RO" dirty="0">
                <a:latin typeface="UT Sans" pitchFamily="2" charset="0"/>
                <a:cs typeface="+mn-cs"/>
              </a:rPr>
              <a:t>comunicare</a:t>
            </a:r>
          </a:p>
          <a:p>
            <a:pPr defTabSz="685800">
              <a:lnSpc>
                <a:spcPct val="90000"/>
              </a:lnSpc>
              <a:spcBef>
                <a:spcPts val="750"/>
              </a:spcBef>
              <a:buFont typeface="Arial" pitchFamily="34" charset="0"/>
              <a:buChar char="•"/>
              <a:tabLst>
                <a:tab pos="715963" algn="l"/>
              </a:tabLst>
              <a:defRPr/>
            </a:pPr>
            <a:r>
              <a:rPr lang="ro-RO" dirty="0">
                <a:latin typeface="UT Sans" pitchFamily="2" charset="0"/>
                <a:cs typeface="+mn-cs"/>
              </a:rPr>
              <a:t> validare</a:t>
            </a:r>
          </a:p>
          <a:p>
            <a:pPr defTabSz="685800">
              <a:lnSpc>
                <a:spcPct val="90000"/>
              </a:lnSpc>
              <a:spcBef>
                <a:spcPts val="750"/>
              </a:spcBef>
              <a:buFont typeface="Arial" pitchFamily="34" charset="0"/>
              <a:buChar char="•"/>
              <a:tabLst>
                <a:tab pos="715963" algn="l"/>
              </a:tabLst>
              <a:defRPr/>
            </a:pPr>
            <a:r>
              <a:rPr lang="ro-RO" dirty="0">
                <a:latin typeface="UT Sans" pitchFamily="2" charset="0"/>
                <a:cs typeface="+mn-cs"/>
              </a:rPr>
              <a:t> preproducție</a:t>
            </a:r>
          </a:p>
          <a:p>
            <a:pPr defTabSz="685800">
              <a:lnSpc>
                <a:spcPct val="90000"/>
              </a:lnSpc>
              <a:spcBef>
                <a:spcPts val="750"/>
              </a:spcBef>
              <a:buFont typeface="Arial" pitchFamily="34" charset="0"/>
              <a:buChar char="•"/>
              <a:tabLst>
                <a:tab pos="715963" algn="l"/>
              </a:tabLst>
              <a:defRPr/>
            </a:pPr>
            <a:r>
              <a:rPr lang="ro-RO" dirty="0">
                <a:latin typeface="UT Sans" pitchFamily="2" charset="0"/>
                <a:cs typeface="+mn-cs"/>
              </a:rPr>
              <a:t> producție</a:t>
            </a:r>
          </a:p>
          <a:p>
            <a:pPr defTabSz="685800">
              <a:lnSpc>
                <a:spcPct val="90000"/>
              </a:lnSpc>
              <a:spcBef>
                <a:spcPts val="750"/>
              </a:spcBef>
              <a:buFont typeface="Arial" pitchFamily="34" charset="0"/>
              <a:buChar char="•"/>
              <a:tabLst>
                <a:tab pos="715963" algn="l"/>
              </a:tabLst>
              <a:defRPr/>
            </a:pPr>
            <a:r>
              <a:rPr lang="ro-RO" dirty="0">
                <a:latin typeface="UT Sans" pitchFamily="2" charset="0"/>
                <a:cs typeface="+mn-cs"/>
              </a:rPr>
              <a:t> personalizare.</a:t>
            </a:r>
          </a:p>
          <a:p>
            <a:pPr defTabSz="685800">
              <a:lnSpc>
                <a:spcPct val="90000"/>
              </a:lnSpc>
              <a:spcBef>
                <a:spcPts val="750"/>
              </a:spcBef>
              <a:buFont typeface="Arial" pitchFamily="34" charset="0"/>
              <a:buChar char="•"/>
              <a:tabLst>
                <a:tab pos="715963" algn="l"/>
              </a:tabLst>
              <a:defRPr/>
            </a:pPr>
            <a:endParaRPr lang="ro-RO" b="1" dirty="0">
              <a:latin typeface="UT Sans" pitchFamily="2" charset="0"/>
              <a:cs typeface="+mn-cs"/>
            </a:endParaRPr>
          </a:p>
        </p:txBody>
      </p:sp>
      <p:sp>
        <p:nvSpPr>
          <p:cNvPr id="57351" name="Rectangle 1">
            <a:extLst>
              <a:ext uri="{FF2B5EF4-FFF2-40B4-BE49-F238E27FC236}">
                <a16:creationId xmlns:a16="http://schemas.microsoft.com/office/drawing/2014/main" id="{4F787C17-6184-425D-B233-74420C3434B9}"/>
              </a:ext>
            </a:extLst>
          </p:cNvPr>
          <p:cNvSpPr>
            <a:spLocks noChangeArrowheads="1"/>
          </p:cNvSpPr>
          <p:nvPr/>
        </p:nvSpPr>
        <p:spPr bwMode="auto">
          <a:xfrm>
            <a:off x="838200" y="1143000"/>
            <a:ext cx="3216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7.1 Industria automobilelor</a:t>
            </a:r>
            <a:endParaRPr lang="ro-RO" altLang="en-US" sz="3200">
              <a:latin typeface="UT Sans Bold" panose="00000500000000000000" pitchFamily="50"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3">
            <a:extLst>
              <a:ext uri="{FF2B5EF4-FFF2-40B4-BE49-F238E27FC236}">
                <a16:creationId xmlns:a16="http://schemas.microsoft.com/office/drawing/2014/main" id="{CF3B5BE8-1114-4A0A-9A5C-97C679F9D313}"/>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E7FCCA51-CD71-4E27-AA5E-BF1B1AD18C7C}"/>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2A3CBEDC-0C9E-4EDA-8C53-7E0D063112F6}"/>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58371" name="Picture 1">
            <a:extLst>
              <a:ext uri="{FF2B5EF4-FFF2-40B4-BE49-F238E27FC236}">
                <a16:creationId xmlns:a16="http://schemas.microsoft.com/office/drawing/2014/main" id="{B3BD2786-BA8B-4608-A1EF-2D351D7C5685}"/>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Forma 1">
            <a:extLst>
              <a:ext uri="{FF2B5EF4-FFF2-40B4-BE49-F238E27FC236}">
                <a16:creationId xmlns:a16="http://schemas.microsoft.com/office/drawing/2014/main" id="{444C458C-BB0A-4676-BCE3-050FBEDC6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16">
            <a:extLst>
              <a:ext uri="{FF2B5EF4-FFF2-40B4-BE49-F238E27FC236}">
                <a16:creationId xmlns:a16="http://schemas.microsoft.com/office/drawing/2014/main" id="{085755A8-776A-4337-9679-660A5414FA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7E3F9F75-6C4B-47AB-9992-107591FB39D9}"/>
              </a:ext>
            </a:extLst>
          </p:cNvPr>
          <p:cNvSpPr txBox="1">
            <a:spLocks/>
          </p:cNvSpPr>
          <p:nvPr/>
        </p:nvSpPr>
        <p:spPr bwMode="auto">
          <a:xfrm>
            <a:off x="838200" y="1881188"/>
            <a:ext cx="7620000" cy="4519612"/>
          </a:xfrm>
          <a:prstGeom prst="rect">
            <a:avLst/>
          </a:prstGeom>
          <a:noFill/>
          <a:ln w="9525">
            <a:noFill/>
            <a:miter lim="800000"/>
            <a:headEnd/>
            <a:tailEnd/>
          </a:ln>
        </p:spPr>
        <p:txBody>
          <a:bodyPr>
            <a:normAutofit fontScale="92500" lnSpcReduction="10000"/>
          </a:bodyPr>
          <a:lstStyle/>
          <a:p>
            <a:pPr defTabSz="685800">
              <a:lnSpc>
                <a:spcPct val="90000"/>
              </a:lnSpc>
              <a:spcBef>
                <a:spcPts val="750"/>
              </a:spcBef>
              <a:tabLst>
                <a:tab pos="715963" algn="l"/>
              </a:tabLst>
              <a:defRPr/>
            </a:pPr>
            <a:r>
              <a:rPr lang="ro-RO" sz="1900" b="1" dirty="0">
                <a:latin typeface="UT Sans" pitchFamily="2" charset="0"/>
                <a:cs typeface="Arial" charset="0"/>
              </a:rPr>
              <a:t>Cerințele AM:</a:t>
            </a:r>
          </a:p>
          <a:p>
            <a:pPr defTabSz="685800">
              <a:lnSpc>
                <a:spcPct val="90000"/>
              </a:lnSpc>
              <a:spcBef>
                <a:spcPts val="750"/>
              </a:spcBef>
              <a:buFont typeface="Wingdings" pitchFamily="2" charset="2"/>
              <a:buChar char="§"/>
              <a:tabLst>
                <a:tab pos="339725" algn="l"/>
                <a:tab pos="715963" algn="l"/>
              </a:tabLst>
              <a:defRPr/>
            </a:pPr>
            <a:r>
              <a:rPr lang="ro-RO" dirty="0">
                <a:latin typeface="UT Sans" pitchFamily="2" charset="0"/>
                <a:cs typeface="Arial" charset="0"/>
              </a:rPr>
              <a:t> </a:t>
            </a:r>
            <a:r>
              <a:rPr lang="ro-RO" sz="1700" dirty="0">
                <a:latin typeface="UT Sans" pitchFamily="2" charset="0"/>
                <a:cs typeface="Arial" charset="0"/>
              </a:rPr>
              <a:t>Greutate – părți finale</a:t>
            </a:r>
          </a:p>
          <a:p>
            <a:pPr defTabSz="685800">
              <a:lnSpc>
                <a:spcPct val="90000"/>
              </a:lnSpc>
              <a:spcBef>
                <a:spcPts val="750"/>
              </a:spcBef>
              <a:buFont typeface="Wingdings" pitchFamily="2" charset="2"/>
              <a:buChar char="§"/>
              <a:tabLst>
                <a:tab pos="339725" algn="l"/>
                <a:tab pos="715963" algn="l"/>
              </a:tabLst>
              <a:defRPr/>
            </a:pPr>
            <a:r>
              <a:rPr lang="ro-RO" sz="1700" dirty="0">
                <a:latin typeface="UT Sans" pitchFamily="2" charset="0"/>
                <a:cs typeface="Arial" charset="0"/>
              </a:rPr>
              <a:t> Geometrii complexe – prototipuri și piese finale</a:t>
            </a:r>
          </a:p>
          <a:p>
            <a:pPr defTabSz="685800">
              <a:lnSpc>
                <a:spcPct val="90000"/>
              </a:lnSpc>
              <a:spcBef>
                <a:spcPts val="750"/>
              </a:spcBef>
              <a:buFont typeface="Wingdings" pitchFamily="2" charset="2"/>
              <a:buChar char="§"/>
              <a:tabLst>
                <a:tab pos="339725" algn="l"/>
                <a:tab pos="715963" algn="l"/>
              </a:tabLst>
              <a:defRPr/>
            </a:pPr>
            <a:r>
              <a:rPr lang="ro-RO" sz="1700" dirty="0">
                <a:latin typeface="UT Sans" pitchFamily="2" charset="0"/>
                <a:cs typeface="Arial" charset="0"/>
              </a:rPr>
              <a:t> Temperatura – încercarea și piesele finale</a:t>
            </a:r>
          </a:p>
          <a:p>
            <a:pPr defTabSz="685800">
              <a:lnSpc>
                <a:spcPct val="90000"/>
              </a:lnSpc>
              <a:spcBef>
                <a:spcPts val="750"/>
              </a:spcBef>
              <a:buFont typeface="Wingdings" pitchFamily="2" charset="2"/>
              <a:buChar char="§"/>
              <a:tabLst>
                <a:tab pos="339725" algn="l"/>
                <a:tab pos="715963" algn="l"/>
              </a:tabLst>
              <a:defRPr/>
            </a:pPr>
            <a:r>
              <a:rPr lang="ro-RO" sz="1700" dirty="0">
                <a:latin typeface="UT Sans" pitchFamily="2" charset="0"/>
                <a:cs typeface="Arial" charset="0"/>
              </a:rPr>
              <a:t> Umiditate – testare și piese finale</a:t>
            </a:r>
          </a:p>
          <a:p>
            <a:pPr defTabSz="685800">
              <a:lnSpc>
                <a:spcPct val="90000"/>
              </a:lnSpc>
              <a:spcBef>
                <a:spcPts val="750"/>
              </a:spcBef>
              <a:buFont typeface="Wingdings" pitchFamily="2" charset="2"/>
              <a:buChar char="§"/>
              <a:tabLst>
                <a:tab pos="339725" algn="l"/>
                <a:tab pos="715963" algn="l"/>
              </a:tabLst>
              <a:defRPr/>
            </a:pPr>
            <a:r>
              <a:rPr lang="ro-RO" sz="1700" dirty="0">
                <a:latin typeface="UT Sans" pitchFamily="2" charset="0"/>
                <a:cs typeface="Arial" charset="0"/>
              </a:rPr>
              <a:t> Consolidarea parțială – prototipuri și părți finale</a:t>
            </a:r>
            <a:endParaRPr lang="ro-RO" sz="1900" dirty="0">
              <a:latin typeface="UT Sans" pitchFamily="2" charset="0"/>
              <a:cs typeface="Arial" charset="0"/>
            </a:endParaRPr>
          </a:p>
          <a:p>
            <a:pPr defTabSz="685800">
              <a:lnSpc>
                <a:spcPct val="90000"/>
              </a:lnSpc>
              <a:spcBef>
                <a:spcPts val="750"/>
              </a:spcBef>
              <a:tabLst>
                <a:tab pos="339725" algn="l"/>
                <a:tab pos="715963" algn="l"/>
              </a:tabLst>
              <a:defRPr/>
            </a:pPr>
            <a:r>
              <a:rPr lang="ro-RO" sz="1900" b="1" dirty="0">
                <a:latin typeface="UT Sans" pitchFamily="2" charset="0"/>
                <a:cs typeface="+mn-cs"/>
              </a:rPr>
              <a:t>Avantaje:</a:t>
            </a:r>
          </a:p>
          <a:p>
            <a:pPr defTabSz="685800">
              <a:lnSpc>
                <a:spcPct val="90000"/>
              </a:lnSpc>
              <a:spcBef>
                <a:spcPts val="750"/>
              </a:spcBef>
              <a:buFont typeface="Arial" pitchFamily="34" charset="0"/>
              <a:buChar char="•"/>
              <a:tabLst>
                <a:tab pos="339725" algn="l"/>
                <a:tab pos="715963" algn="l"/>
              </a:tabLst>
              <a:defRPr/>
            </a:pPr>
            <a:r>
              <a:rPr lang="ro-RO" sz="1700" dirty="0">
                <a:latin typeface="UT Sans" pitchFamily="2" charset="0"/>
                <a:cs typeface="Arial" charset="0"/>
              </a:rPr>
              <a:t> Libertatea de proiectare</a:t>
            </a:r>
          </a:p>
          <a:p>
            <a:pPr defTabSz="685800">
              <a:lnSpc>
                <a:spcPct val="90000"/>
              </a:lnSpc>
              <a:spcBef>
                <a:spcPts val="750"/>
              </a:spcBef>
              <a:buFont typeface="Arial" pitchFamily="34" charset="0"/>
              <a:buChar char="•"/>
              <a:tabLst>
                <a:tab pos="339725" algn="l"/>
                <a:tab pos="715963" algn="l"/>
              </a:tabLst>
              <a:defRPr/>
            </a:pPr>
            <a:r>
              <a:rPr lang="ro-RO" sz="1700" dirty="0">
                <a:latin typeface="UT Sans" pitchFamily="2" charset="0"/>
                <a:cs typeface="Arial" charset="0"/>
              </a:rPr>
              <a:t> Flexibilitate. Designul asistat</a:t>
            </a:r>
          </a:p>
          <a:p>
            <a:pPr defTabSz="685800">
              <a:lnSpc>
                <a:spcPct val="90000"/>
              </a:lnSpc>
              <a:spcBef>
                <a:spcPts val="750"/>
              </a:spcBef>
              <a:buFont typeface="Arial" pitchFamily="34" charset="0"/>
              <a:buChar char="•"/>
              <a:tabLst>
                <a:tab pos="339725" algn="l"/>
                <a:tab pos="715963" algn="l"/>
              </a:tabLst>
              <a:defRPr/>
            </a:pPr>
            <a:r>
              <a:rPr lang="ro-RO" sz="1700" dirty="0">
                <a:latin typeface="UT Sans" pitchFamily="2" charset="0"/>
                <a:cs typeface="Arial" charset="0"/>
              </a:rPr>
              <a:t> O parte de consolidare</a:t>
            </a:r>
          </a:p>
          <a:p>
            <a:pPr defTabSz="685800">
              <a:lnSpc>
                <a:spcPct val="90000"/>
              </a:lnSpc>
              <a:spcBef>
                <a:spcPts val="750"/>
              </a:spcBef>
              <a:buFont typeface="Arial" pitchFamily="34" charset="0"/>
              <a:buChar char="•"/>
              <a:tabLst>
                <a:tab pos="339725" algn="l"/>
                <a:tab pos="715963" algn="l"/>
              </a:tabLst>
              <a:defRPr/>
            </a:pPr>
            <a:r>
              <a:rPr lang="ro-RO" sz="1700" dirty="0">
                <a:latin typeface="UT Sans" pitchFamily="2" charset="0"/>
                <a:cs typeface="Arial" charset="0"/>
              </a:rPr>
              <a:t> Timpi de întoarcere rapidă</a:t>
            </a:r>
          </a:p>
          <a:p>
            <a:pPr defTabSz="685800">
              <a:lnSpc>
                <a:spcPct val="90000"/>
              </a:lnSpc>
              <a:spcBef>
                <a:spcPts val="750"/>
              </a:spcBef>
              <a:buFont typeface="Arial" pitchFamily="34" charset="0"/>
              <a:buChar char="•"/>
              <a:tabLst>
                <a:tab pos="339725" algn="l"/>
                <a:tab pos="715963" algn="l"/>
              </a:tabLst>
              <a:defRPr/>
            </a:pPr>
            <a:r>
              <a:rPr lang="ro-RO" sz="1700" dirty="0">
                <a:latin typeface="UT Sans" pitchFamily="2" charset="0"/>
                <a:cs typeface="Arial" charset="0"/>
              </a:rPr>
              <a:t> Economii de costuri</a:t>
            </a:r>
          </a:p>
          <a:p>
            <a:pPr defTabSz="685800">
              <a:lnSpc>
                <a:spcPct val="90000"/>
              </a:lnSpc>
              <a:spcBef>
                <a:spcPts val="750"/>
              </a:spcBef>
              <a:buFont typeface="Arial" pitchFamily="34" charset="0"/>
              <a:buChar char="•"/>
              <a:tabLst>
                <a:tab pos="339725" algn="l"/>
                <a:tab pos="715963" algn="l"/>
              </a:tabLst>
              <a:defRPr/>
            </a:pPr>
            <a:r>
              <a:rPr lang="ro-RO" sz="1700" dirty="0">
                <a:latin typeface="UT Sans" pitchFamily="2" charset="0"/>
                <a:cs typeface="Arial" charset="0"/>
              </a:rPr>
              <a:t> Reducerea deșeurilor materiale</a:t>
            </a:r>
          </a:p>
          <a:p>
            <a:pPr defTabSz="685800">
              <a:lnSpc>
                <a:spcPct val="90000"/>
              </a:lnSpc>
              <a:spcBef>
                <a:spcPts val="750"/>
              </a:spcBef>
              <a:buFont typeface="Arial" pitchFamily="34" charset="0"/>
              <a:buChar char="•"/>
              <a:tabLst>
                <a:tab pos="339725" algn="l"/>
                <a:tab pos="715963" algn="l"/>
              </a:tabLst>
              <a:defRPr/>
            </a:pPr>
            <a:r>
              <a:rPr lang="ro-RO" sz="1700" dirty="0">
                <a:latin typeface="UT Sans" pitchFamily="2" charset="0"/>
                <a:cs typeface="Arial" charset="0"/>
              </a:rPr>
              <a:t> Soluții ecologice</a:t>
            </a:r>
          </a:p>
          <a:p>
            <a:pPr defTabSz="685800">
              <a:lnSpc>
                <a:spcPct val="90000"/>
              </a:lnSpc>
              <a:spcBef>
                <a:spcPts val="750"/>
              </a:spcBef>
              <a:buFont typeface="Arial" pitchFamily="34" charset="0"/>
              <a:buChar char="•"/>
              <a:tabLst>
                <a:tab pos="339725" algn="l"/>
                <a:tab pos="715963" algn="l"/>
              </a:tabLst>
              <a:defRPr/>
            </a:pPr>
            <a:r>
              <a:rPr lang="ro-RO" sz="1700" dirty="0">
                <a:latin typeface="UT Sans" pitchFamily="2" charset="0"/>
                <a:cs typeface="Arial" charset="0"/>
              </a:rPr>
              <a:t> Controlul încălcărilor proprietății intelectuale</a:t>
            </a:r>
            <a:endParaRPr lang="ro-RO" sz="1700" dirty="0">
              <a:latin typeface="UT Sans" pitchFamily="2" charset="0"/>
              <a:cs typeface="+mn-cs"/>
            </a:endParaRPr>
          </a:p>
        </p:txBody>
      </p:sp>
      <p:sp>
        <p:nvSpPr>
          <p:cNvPr id="58375" name="Rectangle 1">
            <a:extLst>
              <a:ext uri="{FF2B5EF4-FFF2-40B4-BE49-F238E27FC236}">
                <a16:creationId xmlns:a16="http://schemas.microsoft.com/office/drawing/2014/main" id="{11075BF3-E55F-45D5-885C-006678C8FE41}"/>
              </a:ext>
            </a:extLst>
          </p:cNvPr>
          <p:cNvSpPr>
            <a:spLocks noChangeArrowheads="1"/>
          </p:cNvSpPr>
          <p:nvPr/>
        </p:nvSpPr>
        <p:spPr bwMode="auto">
          <a:xfrm>
            <a:off x="838200" y="1143000"/>
            <a:ext cx="3216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7.1 Industria automobilelor</a:t>
            </a:r>
            <a:endParaRPr lang="ro-RO" altLang="en-US" sz="3200">
              <a:latin typeface="UT Sans Bold" panose="00000500000000000000" pitchFamily="50"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3">
            <a:extLst>
              <a:ext uri="{FF2B5EF4-FFF2-40B4-BE49-F238E27FC236}">
                <a16:creationId xmlns:a16="http://schemas.microsoft.com/office/drawing/2014/main" id="{428CEF72-2D3C-40F7-8A8B-4724E774706C}"/>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447F5DAC-03DA-4096-AD7A-BE300AEE5D9F}"/>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CA5F16B9-F93A-4DDC-A1E3-7AD772BC3714}"/>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59395" name="Picture 1">
            <a:extLst>
              <a:ext uri="{FF2B5EF4-FFF2-40B4-BE49-F238E27FC236}">
                <a16:creationId xmlns:a16="http://schemas.microsoft.com/office/drawing/2014/main" id="{21A82D0A-93EB-42ED-ABB3-285DDB88CF2B}"/>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Forma 1">
            <a:extLst>
              <a:ext uri="{FF2B5EF4-FFF2-40B4-BE49-F238E27FC236}">
                <a16:creationId xmlns:a16="http://schemas.microsoft.com/office/drawing/2014/main" id="{C628758B-A052-4328-9F51-F714E2560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16">
            <a:extLst>
              <a:ext uri="{FF2B5EF4-FFF2-40B4-BE49-F238E27FC236}">
                <a16:creationId xmlns:a16="http://schemas.microsoft.com/office/drawing/2014/main" id="{649B18C6-936D-4221-BF73-18C9DC5D26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9788FF62-758E-488B-83D7-D40CCF5A9007}"/>
              </a:ext>
            </a:extLst>
          </p:cNvPr>
          <p:cNvSpPr txBox="1">
            <a:spLocks/>
          </p:cNvSpPr>
          <p:nvPr/>
        </p:nvSpPr>
        <p:spPr bwMode="auto">
          <a:xfrm>
            <a:off x="838200" y="1881188"/>
            <a:ext cx="7620000" cy="4519612"/>
          </a:xfrm>
          <a:prstGeom prst="rect">
            <a:avLst/>
          </a:prstGeom>
          <a:noFill/>
          <a:ln w="9525">
            <a:noFill/>
            <a:miter lim="800000"/>
            <a:headEnd/>
            <a:tailEnd/>
          </a:ln>
        </p:spPr>
        <p:txBody>
          <a:bodyPr>
            <a:normAutofit/>
          </a:bodyPr>
          <a:lstStyle/>
          <a:p>
            <a:pPr>
              <a:defRPr/>
            </a:pPr>
            <a:r>
              <a:rPr lang="ro-RO" sz="2000" dirty="0">
                <a:latin typeface="Arial" charset="0"/>
                <a:cs typeface="Arial" charset="0"/>
              </a:rPr>
              <a:t>Echipamentul necesar:</a:t>
            </a:r>
          </a:p>
          <a:p>
            <a:pPr>
              <a:defRPr/>
            </a:pPr>
            <a:r>
              <a:rPr lang="ro-RO" sz="2000" dirty="0">
                <a:latin typeface="Arial" charset="0"/>
                <a:cs typeface="Arial" charset="0"/>
              </a:rPr>
              <a:t>Software-ul:</a:t>
            </a:r>
          </a:p>
          <a:p>
            <a:pPr>
              <a:buFont typeface="Arial" pitchFamily="34" charset="0"/>
              <a:buChar char="•"/>
              <a:defRPr/>
            </a:pPr>
            <a:r>
              <a:rPr lang="ro-RO" sz="2000" dirty="0">
                <a:latin typeface="Arial" charset="0"/>
                <a:cs typeface="Arial" charset="0"/>
              </a:rPr>
              <a:t> Alias</a:t>
            </a:r>
            <a:r>
              <a:rPr lang="en-US" sz="2000" dirty="0">
                <a:latin typeface="Arial" charset="0"/>
                <a:cs typeface="Arial" charset="0"/>
              </a:rPr>
              <a:t> </a:t>
            </a:r>
            <a:endParaRPr lang="ro-RO" sz="2000" dirty="0">
              <a:latin typeface="Arial" charset="0"/>
              <a:cs typeface="Arial" charset="0"/>
            </a:endParaRPr>
          </a:p>
          <a:p>
            <a:pPr>
              <a:buFont typeface="Arial" pitchFamily="34" charset="0"/>
              <a:buChar char="•"/>
              <a:defRPr/>
            </a:pPr>
            <a:r>
              <a:rPr lang="ro-RO" sz="2000" dirty="0">
                <a:latin typeface="Arial" charset="0"/>
                <a:cs typeface="Arial" charset="0"/>
              </a:rPr>
              <a:t> 3Ds Max</a:t>
            </a:r>
          </a:p>
          <a:p>
            <a:pPr>
              <a:buFont typeface="Arial" pitchFamily="34" charset="0"/>
              <a:buChar char="•"/>
              <a:defRPr/>
            </a:pPr>
            <a:r>
              <a:rPr lang="ro-RO" sz="2000" dirty="0">
                <a:latin typeface="Arial" charset="0"/>
                <a:cs typeface="Arial" charset="0"/>
              </a:rPr>
              <a:t> Blender</a:t>
            </a:r>
          </a:p>
          <a:p>
            <a:pPr>
              <a:defRPr/>
            </a:pPr>
            <a:endParaRPr lang="ro-RO" sz="2000" dirty="0">
              <a:latin typeface="Arial" charset="0"/>
              <a:cs typeface="Arial" charset="0"/>
            </a:endParaRPr>
          </a:p>
          <a:p>
            <a:pPr marL="3657600">
              <a:defRPr/>
            </a:pPr>
            <a:r>
              <a:rPr lang="ro-RO" sz="2000" dirty="0">
                <a:latin typeface="Arial" charset="0"/>
                <a:cs typeface="Arial" charset="0"/>
              </a:rPr>
              <a:t>Aplicații auto uzuale:</a:t>
            </a:r>
          </a:p>
          <a:p>
            <a:pPr marL="3657600">
              <a:buFont typeface="Wingdings" pitchFamily="2" charset="2"/>
              <a:buChar char="§"/>
              <a:defRPr/>
            </a:pPr>
            <a:r>
              <a:rPr lang="ro-RO" sz="2000" dirty="0">
                <a:latin typeface="Arial" charset="0"/>
                <a:cs typeface="Arial" charset="0"/>
              </a:rPr>
              <a:t> Tubulatura complexă</a:t>
            </a:r>
          </a:p>
          <a:p>
            <a:pPr marL="3657600">
              <a:buFont typeface="Wingdings" pitchFamily="2" charset="2"/>
              <a:buChar char="§"/>
              <a:defRPr/>
            </a:pPr>
            <a:r>
              <a:rPr lang="ro-RO" sz="2000" dirty="0">
                <a:latin typeface="Arial" charset="0"/>
                <a:cs typeface="Arial" charset="0"/>
              </a:rPr>
              <a:t> Prototipuri de mare detaliu</a:t>
            </a:r>
          </a:p>
          <a:p>
            <a:pPr marL="3657600">
              <a:buFont typeface="Wingdings" pitchFamily="2" charset="2"/>
              <a:buChar char="§"/>
              <a:defRPr/>
            </a:pPr>
            <a:r>
              <a:rPr lang="ro-RO" sz="2000" dirty="0">
                <a:latin typeface="Arial" charset="0"/>
                <a:cs typeface="Arial" charset="0"/>
              </a:rPr>
              <a:t> Suporturi de montare funcționale</a:t>
            </a:r>
          </a:p>
          <a:p>
            <a:pPr>
              <a:defRPr/>
            </a:pPr>
            <a:endParaRPr lang="en-US" sz="2000" dirty="0">
              <a:latin typeface="Arial" charset="0"/>
              <a:cs typeface="Arial" charset="0"/>
            </a:endParaRPr>
          </a:p>
        </p:txBody>
      </p:sp>
      <p:sp>
        <p:nvSpPr>
          <p:cNvPr id="59399" name="Rectangle 1">
            <a:extLst>
              <a:ext uri="{FF2B5EF4-FFF2-40B4-BE49-F238E27FC236}">
                <a16:creationId xmlns:a16="http://schemas.microsoft.com/office/drawing/2014/main" id="{2EA8357A-60CB-4152-B339-92079BB2FB30}"/>
              </a:ext>
            </a:extLst>
          </p:cNvPr>
          <p:cNvSpPr>
            <a:spLocks noChangeArrowheads="1"/>
          </p:cNvSpPr>
          <p:nvPr/>
        </p:nvSpPr>
        <p:spPr bwMode="auto">
          <a:xfrm>
            <a:off x="838200" y="1143000"/>
            <a:ext cx="3216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7.1 Industria automobilelor</a:t>
            </a:r>
            <a:endParaRPr lang="ro-RO" altLang="en-US" sz="3200">
              <a:latin typeface="UT Sans Bold" panose="00000500000000000000" pitchFamily="50" charset="0"/>
            </a:endParaRPr>
          </a:p>
        </p:txBody>
      </p:sp>
      <p:pic>
        <p:nvPicPr>
          <p:cNvPr id="59400" name="Imagine 13">
            <a:extLst>
              <a:ext uri="{FF2B5EF4-FFF2-40B4-BE49-F238E27FC236}">
                <a16:creationId xmlns:a16="http://schemas.microsoft.com/office/drawing/2014/main" id="{C50BCB1E-FD39-4FE4-B507-AA28DF8AD5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066800"/>
            <a:ext cx="3773488"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Forma 14">
            <a:extLst>
              <a:ext uri="{FF2B5EF4-FFF2-40B4-BE49-F238E27FC236}">
                <a16:creationId xmlns:a16="http://schemas.microsoft.com/office/drawing/2014/main" id="{6FEA693B-85B8-4799-9126-F23E3604AA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962400"/>
            <a:ext cx="280670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3">
            <a:extLst>
              <a:ext uri="{FF2B5EF4-FFF2-40B4-BE49-F238E27FC236}">
                <a16:creationId xmlns:a16="http://schemas.microsoft.com/office/drawing/2014/main" id="{02C3BCB6-0881-4A47-80C9-255CCD4AE04C}"/>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8D1EA31E-1505-4443-A69D-08B83D0C72C4}"/>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814F3DA1-C9F2-4EB6-A073-AC6C3A162E90}"/>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60419" name="Picture 1">
            <a:extLst>
              <a:ext uri="{FF2B5EF4-FFF2-40B4-BE49-F238E27FC236}">
                <a16:creationId xmlns:a16="http://schemas.microsoft.com/office/drawing/2014/main" id="{54B9DE0C-A7D2-4904-A4E7-99A9504A6839}"/>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Forma 1">
            <a:extLst>
              <a:ext uri="{FF2B5EF4-FFF2-40B4-BE49-F238E27FC236}">
                <a16:creationId xmlns:a16="http://schemas.microsoft.com/office/drawing/2014/main" id="{6ADB03F9-1A12-4B13-965A-B35B51244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16">
            <a:extLst>
              <a:ext uri="{FF2B5EF4-FFF2-40B4-BE49-F238E27FC236}">
                <a16:creationId xmlns:a16="http://schemas.microsoft.com/office/drawing/2014/main" id="{56F0ED6C-1965-4B32-A81C-732E23A387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Content Placeholder 2">
            <a:extLst>
              <a:ext uri="{FF2B5EF4-FFF2-40B4-BE49-F238E27FC236}">
                <a16:creationId xmlns:a16="http://schemas.microsoft.com/office/drawing/2014/main" id="{0221913E-391A-46A7-BF16-6388D56B3249}"/>
              </a:ext>
            </a:extLst>
          </p:cNvPr>
          <p:cNvSpPr txBox="1">
            <a:spLocks/>
          </p:cNvSpPr>
          <p:nvPr/>
        </p:nvSpPr>
        <p:spPr bwMode="auto">
          <a:xfrm>
            <a:off x="838200" y="1524000"/>
            <a:ext cx="7696200"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sz="2000"/>
              <a:t>Avantajele și dezavantajele imprimării 3D Software-ul:</a:t>
            </a:r>
          </a:p>
          <a:p>
            <a:endParaRPr lang="en-US" altLang="en-US" sz="2000"/>
          </a:p>
        </p:txBody>
      </p:sp>
      <p:sp>
        <p:nvSpPr>
          <p:cNvPr id="60423" name="Rectangle 1">
            <a:extLst>
              <a:ext uri="{FF2B5EF4-FFF2-40B4-BE49-F238E27FC236}">
                <a16:creationId xmlns:a16="http://schemas.microsoft.com/office/drawing/2014/main" id="{57DE723A-1EA9-455A-BBAA-1728301CA321}"/>
              </a:ext>
            </a:extLst>
          </p:cNvPr>
          <p:cNvSpPr>
            <a:spLocks noChangeArrowheads="1"/>
          </p:cNvSpPr>
          <p:nvPr/>
        </p:nvSpPr>
        <p:spPr bwMode="auto">
          <a:xfrm>
            <a:off x="838200" y="1143000"/>
            <a:ext cx="3216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7.1 Industria automobilelor</a:t>
            </a:r>
            <a:endParaRPr lang="ro-RO" altLang="en-US" sz="3200">
              <a:latin typeface="UT Sans Bold" panose="00000500000000000000" pitchFamily="50" charset="0"/>
            </a:endParaRPr>
          </a:p>
        </p:txBody>
      </p:sp>
      <p:sp>
        <p:nvSpPr>
          <p:cNvPr id="60424" name="Rectangle 1">
            <a:extLst>
              <a:ext uri="{FF2B5EF4-FFF2-40B4-BE49-F238E27FC236}">
                <a16:creationId xmlns:a16="http://schemas.microsoft.com/office/drawing/2014/main" id="{94B73CC5-F2BB-43CF-911A-1FA4EE3CEEB5}"/>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graphicFrame>
        <p:nvGraphicFramePr>
          <p:cNvPr id="16" name="Table 15">
            <a:extLst>
              <a:ext uri="{FF2B5EF4-FFF2-40B4-BE49-F238E27FC236}">
                <a16:creationId xmlns:a16="http://schemas.microsoft.com/office/drawing/2014/main" id="{1F2F007B-3945-45E1-BF32-CD42A1EF270E}"/>
              </a:ext>
            </a:extLst>
          </p:cNvPr>
          <p:cNvGraphicFramePr>
            <a:graphicFrameLocks noGrp="1"/>
          </p:cNvGraphicFramePr>
          <p:nvPr/>
        </p:nvGraphicFramePr>
        <p:xfrm>
          <a:off x="762000" y="1905000"/>
          <a:ext cx="7831138" cy="4652965"/>
        </p:xfrm>
        <a:graphic>
          <a:graphicData uri="http://schemas.openxmlformats.org/drawingml/2006/table">
            <a:tbl>
              <a:tblPr/>
              <a:tblGrid>
                <a:gridCol w="2087563">
                  <a:extLst>
                    <a:ext uri="{9D8B030D-6E8A-4147-A177-3AD203B41FA5}">
                      <a16:colId xmlns:a16="http://schemas.microsoft.com/office/drawing/2014/main" val="20000"/>
                    </a:ext>
                  </a:extLst>
                </a:gridCol>
                <a:gridCol w="2840037">
                  <a:extLst>
                    <a:ext uri="{9D8B030D-6E8A-4147-A177-3AD203B41FA5}">
                      <a16:colId xmlns:a16="http://schemas.microsoft.com/office/drawing/2014/main" val="20001"/>
                    </a:ext>
                  </a:extLst>
                </a:gridCol>
                <a:gridCol w="2903538">
                  <a:extLst>
                    <a:ext uri="{9D8B030D-6E8A-4147-A177-3AD203B41FA5}">
                      <a16:colId xmlns:a16="http://schemas.microsoft.com/office/drawing/2014/main" val="20002"/>
                    </a:ext>
                  </a:extLst>
                </a:gridCol>
              </a:tblGrid>
              <a:tr h="196850">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1" i="0" u="none" strike="noStrike" cap="none" normalizeH="0" baseline="0">
                          <a:ln>
                            <a:noFill/>
                          </a:ln>
                          <a:solidFill>
                            <a:schemeClr val="tx1"/>
                          </a:solidFill>
                          <a:effectLst/>
                          <a:latin typeface="UT Sans" pitchFamily="2" charset="0"/>
                          <a:cs typeface="Calibri" pitchFamily="34" charset="0"/>
                        </a:rPr>
                        <a:t>Proces</a:t>
                      </a:r>
                      <a:endParaRPr kumimoji="0" lang="en-US" sz="800" b="1"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1" i="0" u="none" strike="noStrike" cap="none" normalizeH="0" baseline="0">
                          <a:ln>
                            <a:noFill/>
                          </a:ln>
                          <a:solidFill>
                            <a:schemeClr val="tx1"/>
                          </a:solidFill>
                          <a:effectLst/>
                          <a:latin typeface="UT Sans" pitchFamily="2" charset="0"/>
                          <a:cs typeface="Calibri" pitchFamily="34" charset="0"/>
                        </a:rPr>
                        <a:t>Avantaje</a:t>
                      </a:r>
                      <a:endParaRPr kumimoji="0" lang="en-US" sz="800" b="1"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1" i="0" u="none" strike="noStrike" cap="none" normalizeH="0" baseline="0">
                          <a:ln>
                            <a:noFill/>
                          </a:ln>
                          <a:solidFill>
                            <a:schemeClr val="tx1"/>
                          </a:solidFill>
                          <a:effectLst/>
                          <a:latin typeface="UT Sans" pitchFamily="2" charset="0"/>
                          <a:cs typeface="Calibri" pitchFamily="34" charset="0"/>
                        </a:rPr>
                        <a:t>Dezavantaje</a:t>
                      </a:r>
                      <a:endParaRPr kumimoji="0" lang="en-US" sz="800" b="1"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773113">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Jetting pentru lianți</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Număr mare de materiale potențiale</a:t>
                      </a:r>
                      <a:endParaRPr kumimoji="0" lang="en-US" sz="800" b="0" i="0" u="none" strike="noStrike" cap="none" normalizeH="0" baseline="0">
                        <a:ln>
                          <a:noFill/>
                        </a:ln>
                        <a:solidFill>
                          <a:schemeClr val="tx1"/>
                        </a:solidFill>
                        <a:effectLst/>
                        <a:latin typeface="UT Sans" pitchFamily="2" charset="0"/>
                        <a:cs typeface="Calibri" pitchFamily="34" charset="0"/>
                      </a:endParaRPr>
                    </a:p>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Capabil să creeze matrițe ceramice pentru turnarea metalelor</a:t>
                      </a:r>
                      <a:endParaRPr kumimoji="0" lang="en-US" sz="800" b="0" i="0" u="none" strike="noStrike" cap="none" normalizeH="0" baseline="0">
                        <a:ln>
                          <a:noFill/>
                        </a:ln>
                        <a:solidFill>
                          <a:schemeClr val="tx1"/>
                        </a:solidFill>
                        <a:effectLst/>
                        <a:latin typeface="UT Sans" pitchFamily="2" charset="0"/>
                        <a:cs typeface="Calibri" pitchFamily="34" charset="0"/>
                      </a:endParaRPr>
                    </a:p>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Structurile de suport sunt incluse automat în fabricarea stratului de energie specifică cu imagine redusă</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Aspect brut sau granulat Rezistență slabă Post-procesare necesară pentru a elimina umiditatea sau pentru a îmbunătăți rezistența</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946149">
                <a:tc>
                  <a:txBody>
                    <a:bodyPr/>
                    <a:lstStyle/>
                    <a:p>
                      <a:pPr marL="0" marR="0" lvl="0" indent="0" algn="l" defTabSz="685800" rtl="0" eaLnBrk="1" fontAlgn="base" latinLnBrk="0" hangingPunct="1">
                        <a:lnSpc>
                          <a:spcPct val="115000"/>
                        </a:lnSpc>
                        <a:spcBef>
                          <a:spcPct val="0"/>
                        </a:spcBef>
                        <a:spcAft>
                          <a:spcPct val="0"/>
                        </a:spcAft>
                        <a:buClrTx/>
                        <a:buSzTx/>
                        <a:buFontTx/>
                        <a:buNone/>
                        <a:tabLst>
                          <a:tab pos="862013" algn="l"/>
                        </a:tabLst>
                      </a:pPr>
                      <a:r>
                        <a:rPr kumimoji="0" lang="ro-RO" sz="800" b="0" i="0" u="none" strike="noStrike" cap="none" normalizeH="0" baseline="0">
                          <a:ln>
                            <a:noFill/>
                          </a:ln>
                          <a:solidFill>
                            <a:schemeClr val="tx1"/>
                          </a:solidFill>
                          <a:effectLst/>
                          <a:latin typeface="UT Sans" pitchFamily="2" charset="0"/>
                          <a:cs typeface="Calibri" pitchFamily="34" charset="0"/>
                        </a:rPr>
                        <a:t>Directă	Energie</a:t>
                      </a:r>
                      <a:endParaRPr kumimoji="0" lang="en-US" sz="800" b="0" i="0" u="none" strike="noStrike" cap="none" normalizeH="0" baseline="0">
                        <a:ln>
                          <a:noFill/>
                        </a:ln>
                        <a:solidFill>
                          <a:schemeClr val="tx1"/>
                        </a:solidFill>
                        <a:effectLst/>
                        <a:latin typeface="UT Sans" pitchFamily="2" charset="0"/>
                        <a:cs typeface="Calibri" pitchFamily="34" charset="0"/>
                      </a:endParaRPr>
                    </a:p>
                    <a:p>
                      <a:pPr marL="0" marR="0" lvl="0" indent="0" algn="l" defTabSz="685800" rtl="0" eaLnBrk="1" fontAlgn="base" latinLnBrk="0" hangingPunct="1">
                        <a:lnSpc>
                          <a:spcPct val="115000"/>
                        </a:lnSpc>
                        <a:spcBef>
                          <a:spcPct val="0"/>
                        </a:spcBef>
                        <a:spcAft>
                          <a:spcPct val="0"/>
                        </a:spcAft>
                        <a:buClrTx/>
                        <a:buSzTx/>
                        <a:buFontTx/>
                        <a:buNone/>
                        <a:tabLst>
                          <a:tab pos="862013" algn="l"/>
                        </a:tabLst>
                      </a:pPr>
                      <a:r>
                        <a:rPr kumimoji="0" lang="ro-RO" sz="800" b="0" i="0" u="none" strike="noStrike" cap="none" normalizeH="0" baseline="0">
                          <a:ln>
                            <a:noFill/>
                          </a:ln>
                          <a:solidFill>
                            <a:schemeClr val="tx1"/>
                          </a:solidFill>
                          <a:effectLst/>
                          <a:latin typeface="UT Sans" pitchFamily="2" charset="0"/>
                          <a:cs typeface="Calibri" pitchFamily="34" charset="0"/>
                        </a:rPr>
                        <a:t>Depunere</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Rată ridicată de depunere a materialelor și utilizare ridicată a materialului Eficiență ridicată pentru reparații și funcții suplimentare</a:t>
                      </a:r>
                      <a:endParaRPr kumimoji="0" lang="en-US" sz="800" b="0" i="0" u="none" strike="noStrike" cap="none" normalizeH="0" baseline="0">
                        <a:ln>
                          <a:noFill/>
                        </a:ln>
                        <a:solidFill>
                          <a:schemeClr val="tx1"/>
                        </a:solidFill>
                        <a:effectLst/>
                        <a:latin typeface="UT Sans" pitchFamily="2" charset="0"/>
                        <a:cs typeface="Calibri" pitchFamily="34" charset="0"/>
                      </a:endParaRPr>
                    </a:p>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În principal metal și potrivit pentru componente mari</a:t>
                      </a:r>
                      <a:endParaRPr kumimoji="0" lang="en-US" sz="800" b="0" i="0" u="none" strike="noStrike" cap="none" normalizeH="0" baseline="0">
                        <a:ln>
                          <a:noFill/>
                        </a:ln>
                        <a:solidFill>
                          <a:schemeClr val="tx1"/>
                        </a:solidFill>
                        <a:effectLst/>
                        <a:latin typeface="UT Sans" pitchFamily="2" charset="0"/>
                        <a:cs typeface="Calibri" pitchFamily="34" charset="0"/>
                      </a:endParaRPr>
                    </a:p>
                    <a:p>
                      <a:pPr marL="0" marR="0" lvl="0" indent="0" algn="just"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Depunerea straturilor subțiri de metale rezistente la uzură pe componente</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Complexitate redusă până la medie</a:t>
                      </a:r>
                      <a:endParaRPr kumimoji="0" lang="en-US" sz="800" b="0" i="0" u="none" strike="noStrike" cap="none" normalizeH="0" baseline="0">
                        <a:ln>
                          <a:noFill/>
                        </a:ln>
                        <a:solidFill>
                          <a:schemeClr val="tx1"/>
                        </a:solidFill>
                        <a:effectLst/>
                        <a:latin typeface="UT Sans" pitchFamily="2" charset="0"/>
                        <a:cs typeface="Calibri" pitchFamily="34" charset="0"/>
                      </a:endParaRPr>
                    </a:p>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Suprafață slabă finis h și rezoluție</a:t>
                      </a:r>
                      <a:endParaRPr kumimoji="0" lang="en-US" sz="800" b="0" i="0" u="none" strike="noStrike" cap="none" normalizeH="0" baseline="0">
                        <a:ln>
                          <a:noFill/>
                        </a:ln>
                        <a:solidFill>
                          <a:schemeClr val="tx1"/>
                        </a:solidFill>
                        <a:effectLst/>
                        <a:latin typeface="UT Sans" pitchFamily="2" charset="0"/>
                        <a:cs typeface="Calibri" pitchFamily="34" charset="0"/>
                      </a:endParaRPr>
                    </a:p>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Precizie dimensională slabă</a:t>
                      </a:r>
                      <a:endParaRPr kumimoji="0" lang="en-US" sz="800" b="0" i="0" u="none" strike="noStrike" cap="none" normalizeH="0" baseline="0">
                        <a:ln>
                          <a:noFill/>
                        </a:ln>
                        <a:solidFill>
                          <a:schemeClr val="tx1"/>
                        </a:solidFill>
                        <a:effectLst/>
                        <a:latin typeface="UT Sans" pitchFamily="2" charset="0"/>
                        <a:cs typeface="Calibri" pitchFamily="34" charset="0"/>
                      </a:endParaRPr>
                    </a:p>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Materiale limitate pentru producție</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46088">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Extrudarea materialelor</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Costul redus al mașinilor de bază</a:t>
                      </a:r>
                      <a:endParaRPr kumimoji="0" lang="en-US" sz="800" b="0" i="0" u="none" strike="noStrike" cap="none" normalizeH="0" baseline="0">
                        <a:ln>
                          <a:noFill/>
                        </a:ln>
                        <a:solidFill>
                          <a:schemeClr val="tx1"/>
                        </a:solidFill>
                        <a:effectLst/>
                        <a:latin typeface="UT Sans" pitchFamily="2" charset="0"/>
                        <a:cs typeface="Calibri" pitchFamily="34" charset="0"/>
                      </a:endParaRPr>
                    </a:p>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O varietate de materii prime sunt disponibile</a:t>
                      </a:r>
                      <a:endParaRPr kumimoji="0" lang="en-US" sz="800" b="0" i="0" u="none" strike="noStrike" cap="none" normalizeH="0" baseline="0">
                        <a:ln>
                          <a:noFill/>
                        </a:ln>
                        <a:solidFill>
                          <a:schemeClr val="tx1"/>
                        </a:solidFill>
                        <a:effectLst/>
                        <a:latin typeface="UT Sans" pitchFamily="2" charset="0"/>
                        <a:cs typeface="Calibri" pitchFamily="34" charset="0"/>
                      </a:endParaRPr>
                    </a:p>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Versatil și ușor de personalizat</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Nivel scăzut de precizie și timp lung de construire Nu se poate construi colțuri exterioare ascuțite natura asizotropă a unei părți imprimate</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344488">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Jet de material</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Nici o risipă de material model Rezoluție și precizie Materiale multiple și culori multiple</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Post-procesare poate deteriora caracteristici subțiri și mici Materiale de sprijin nu pot fi reciclate astfel irosite</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601663">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Praf de pat Fusion</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Suportul nu este necesar pentru pulberea de polimer</a:t>
                      </a:r>
                      <a:endParaRPr kumimoji="0" lang="en-US" sz="800" b="0" i="0" u="none" strike="noStrike" cap="none" normalizeH="0" baseline="0">
                        <a:ln>
                          <a:noFill/>
                        </a:ln>
                        <a:solidFill>
                          <a:schemeClr val="tx1"/>
                        </a:solidFill>
                        <a:effectLst/>
                        <a:latin typeface="UT Sans" pitchFamily="2" charset="0"/>
                        <a:cs typeface="Calibri" pitchFamily="34" charset="0"/>
                      </a:endParaRPr>
                    </a:p>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Atât polimer cât și pulbere de metal pot fi reciclate înaltă parte complexitate și gamă largă de materiale Precizie și rezoluție bună pentru metale</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Finisaj de suprafață rugoasă pentru polimer</a:t>
                      </a:r>
                      <a:endParaRPr kumimoji="0" lang="en-US" sz="800" b="0" i="0" u="none" strike="noStrike" cap="none" normalizeH="0" baseline="0">
                        <a:ln>
                          <a:noFill/>
                        </a:ln>
                        <a:solidFill>
                          <a:schemeClr val="tx1"/>
                        </a:solidFill>
                        <a:effectLst/>
                        <a:latin typeface="UT Sans" pitchFamily="2" charset="0"/>
                        <a:cs typeface="Calibri" pitchFamily="34" charset="0"/>
                      </a:endParaRPr>
                    </a:p>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Rata de construire relativ lentă Piese mici până la medii numai Mașini scumpe</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725488">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Laminarea foilor</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Viteză mare de fabricație</a:t>
                      </a:r>
                      <a:endParaRPr kumimoji="0" lang="en-US" sz="800" b="0" i="0" u="none" strike="noStrike" cap="none" normalizeH="0" baseline="0">
                        <a:ln>
                          <a:noFill/>
                        </a:ln>
                        <a:solidFill>
                          <a:schemeClr val="tx1"/>
                        </a:solidFill>
                        <a:effectLst/>
                        <a:latin typeface="UT Sans" pitchFamily="2" charset="0"/>
                        <a:cs typeface="Calibri" pitchFamily="34" charset="0"/>
                      </a:endParaRPr>
                    </a:p>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Nu sunt necesare structuri de sprijin</a:t>
                      </a:r>
                      <a:endParaRPr kumimoji="0" lang="en-US" sz="800" b="0" i="0" u="none" strike="noStrike" cap="none" normalizeH="0" baseline="0">
                        <a:ln>
                          <a:noFill/>
                        </a:ln>
                        <a:solidFill>
                          <a:schemeClr val="tx1"/>
                        </a:solidFill>
                        <a:effectLst/>
                        <a:latin typeface="UT Sans" pitchFamily="2" charset="0"/>
                        <a:cs typeface="Calibri" pitchFamily="34" charset="0"/>
                      </a:endParaRPr>
                    </a:p>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Deformare redusă și stres intern</a:t>
                      </a:r>
                      <a:endParaRPr kumimoji="0" lang="en-US" sz="800" b="0" i="0" u="none" strike="noStrike" cap="none" normalizeH="0" baseline="0">
                        <a:ln>
                          <a:noFill/>
                        </a:ln>
                        <a:solidFill>
                          <a:schemeClr val="tx1"/>
                        </a:solidFill>
                        <a:effectLst/>
                        <a:latin typeface="UT Sans" pitchFamily="2" charset="0"/>
                        <a:cs typeface="Calibri" pitchFamily="34" charset="0"/>
                      </a:endParaRPr>
                    </a:p>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Sunt posibile mai multe materiale și­mai multe culori</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Deșeuri de materiale ridicate</a:t>
                      </a:r>
                      <a:endParaRPr kumimoji="0" lang="en-US" sz="800" b="0" i="0" u="none" strike="noStrike" cap="none" normalizeH="0" baseline="0">
                        <a:ln>
                          <a:noFill/>
                        </a:ln>
                        <a:solidFill>
                          <a:schemeClr val="tx1"/>
                        </a:solidFill>
                        <a:effectLst/>
                        <a:latin typeface="UT Sans" pitchFamily="2" charset="0"/>
                        <a:cs typeface="Calibri" pitchFamily="34" charset="0"/>
                      </a:endParaRPr>
                    </a:p>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Greu de îndepărtat suport prins în cavități interne Tăiere termică produce fum nociv</a:t>
                      </a:r>
                      <a:endParaRPr kumimoji="0" lang="en-US" sz="800" b="0" i="0" u="none" strike="noStrike" cap="none" normalizeH="0" baseline="0">
                        <a:ln>
                          <a:noFill/>
                        </a:ln>
                        <a:solidFill>
                          <a:schemeClr val="tx1"/>
                        </a:solidFill>
                        <a:effectLst/>
                        <a:latin typeface="UT Sans" pitchFamily="2" charset="0"/>
                        <a:cs typeface="Calibri" pitchFamily="34" charset="0"/>
                      </a:endParaRPr>
                    </a:p>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Posibil warpage de laminare ca urmare a căldurii de laser</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309563">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TVA</a:t>
                      </a:r>
                      <a:endParaRPr kumimoji="0" lang="en-US" sz="800" b="0" i="0" u="none" strike="noStrike" cap="none" normalizeH="0" baseline="0">
                        <a:ln>
                          <a:noFill/>
                        </a:ln>
                        <a:solidFill>
                          <a:schemeClr val="tx1"/>
                        </a:solidFill>
                        <a:effectLst/>
                        <a:latin typeface="UT Sans" pitchFamily="2" charset="0"/>
                        <a:cs typeface="Calibri" pitchFamily="34" charset="0"/>
                      </a:endParaRPr>
                    </a:p>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Fotopolimerizare</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Înaltă rezoluție și precizie, finisaj de suprafață bun Viteza de fabricație mare</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Necesită sprijin</a:t>
                      </a:r>
                      <a:endParaRPr kumimoji="0" lang="en-US" sz="800" b="0" i="0" u="none" strike="noStrike" cap="none" normalizeH="0" baseline="0">
                        <a:ln>
                          <a:noFill/>
                        </a:ln>
                        <a:solidFill>
                          <a:schemeClr val="tx1"/>
                        </a:solidFill>
                        <a:effectLst/>
                        <a:latin typeface="UT Sans" pitchFamily="2" charset="0"/>
                        <a:cs typeface="Calibri" pitchFamily="34" charset="0"/>
                      </a:endParaRPr>
                    </a:p>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chemeClr val="tx1"/>
                          </a:solidFill>
                          <a:effectLst/>
                          <a:latin typeface="UT Sans" pitchFamily="2" charset="0"/>
                          <a:cs typeface="Calibri" pitchFamily="34" charset="0"/>
                        </a:rPr>
                        <a:t>Necesită post-procesare pentru a elimina suportul</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309563">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rgbClr val="000000"/>
                          </a:solidFill>
                          <a:effectLst/>
                          <a:latin typeface="UT Sans" pitchFamily="2" charset="0"/>
                          <a:cs typeface="Times New Roman" pitchFamily="18" charset="0"/>
                        </a:rPr>
                        <a:t>Energie specifică cu imagine redusă Gamă largă de materiale</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rgbClr val="000000"/>
                          </a:solidFill>
                          <a:effectLst/>
                          <a:latin typeface="UT Sans" pitchFamily="2" charset="0"/>
                          <a:cs typeface="Times New Roman" pitchFamily="18" charset="0"/>
                        </a:rPr>
                        <a:t>Energie specifică cu imagine redusă Gamă largă de materiale</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685800" rtl="0" eaLnBrk="1" fontAlgn="base" latinLnBrk="0" hangingPunct="1">
                        <a:lnSpc>
                          <a:spcPct val="115000"/>
                        </a:lnSpc>
                        <a:spcBef>
                          <a:spcPct val="0"/>
                        </a:spcBef>
                        <a:spcAft>
                          <a:spcPct val="0"/>
                        </a:spcAft>
                        <a:buClrTx/>
                        <a:buSzTx/>
                        <a:buFontTx/>
                        <a:buNone/>
                        <a:tabLst/>
                      </a:pPr>
                      <a:r>
                        <a:rPr kumimoji="0" lang="ro-RO" sz="800" b="0" i="0" u="none" strike="noStrike" cap="none" normalizeH="0" baseline="0">
                          <a:ln>
                            <a:noFill/>
                          </a:ln>
                          <a:solidFill>
                            <a:srgbClr val="000000"/>
                          </a:solidFill>
                          <a:effectLst/>
                          <a:latin typeface="UT Sans" pitchFamily="2" charset="0"/>
                          <a:cs typeface="Times New Roman" pitchFamily="18" charset="0"/>
                        </a:rPr>
                        <a:t>Energie specifică cu imagine redusă Gamă largă de materiale</a:t>
                      </a:r>
                      <a:endParaRPr kumimoji="0" lang="en-US" sz="800" b="0" i="0" u="none" strike="noStrike" cap="none" normalizeH="0" baseline="0">
                        <a:ln>
                          <a:noFill/>
                        </a:ln>
                        <a:solidFill>
                          <a:schemeClr val="tx1"/>
                        </a:solidFill>
                        <a:effectLst/>
                        <a:latin typeface="UT Sans" pitchFamily="2" charset="0"/>
                        <a:cs typeface="Calibri" pitchFamily="34" charset="0"/>
                      </a:endParaRPr>
                    </a:p>
                  </a:txBody>
                  <a:tcPr marL="2635" marR="2635"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3">
            <a:extLst>
              <a:ext uri="{FF2B5EF4-FFF2-40B4-BE49-F238E27FC236}">
                <a16:creationId xmlns:a16="http://schemas.microsoft.com/office/drawing/2014/main" id="{5E98FB46-ACBC-4926-9ABF-5B2937D240D2}"/>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FF14B50B-3ADF-4B46-82A8-A4BCA3746609}"/>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C8A07C94-2D61-493A-BC9A-112BCFCB79B4}"/>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61443" name="Picture 1">
            <a:extLst>
              <a:ext uri="{FF2B5EF4-FFF2-40B4-BE49-F238E27FC236}">
                <a16:creationId xmlns:a16="http://schemas.microsoft.com/office/drawing/2014/main" id="{809CC733-2DFB-471D-91A3-EE12A74D2996}"/>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Forma 1">
            <a:extLst>
              <a:ext uri="{FF2B5EF4-FFF2-40B4-BE49-F238E27FC236}">
                <a16:creationId xmlns:a16="http://schemas.microsoft.com/office/drawing/2014/main" id="{05F30B3D-76EC-4805-A908-0247372D5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16">
            <a:extLst>
              <a:ext uri="{FF2B5EF4-FFF2-40B4-BE49-F238E27FC236}">
                <a16:creationId xmlns:a16="http://schemas.microsoft.com/office/drawing/2014/main" id="{C8777E4C-4EDD-4A76-9E5C-9BF21A4430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Rectangle 1">
            <a:extLst>
              <a:ext uri="{FF2B5EF4-FFF2-40B4-BE49-F238E27FC236}">
                <a16:creationId xmlns:a16="http://schemas.microsoft.com/office/drawing/2014/main" id="{23B43746-EE08-4997-B5DA-4BB36128A883}"/>
              </a:ext>
            </a:extLst>
          </p:cNvPr>
          <p:cNvSpPr>
            <a:spLocks noChangeArrowheads="1"/>
          </p:cNvSpPr>
          <p:nvPr/>
        </p:nvSpPr>
        <p:spPr bwMode="auto">
          <a:xfrm>
            <a:off x="838200" y="1143000"/>
            <a:ext cx="3216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7.1 Industria automobilelor</a:t>
            </a:r>
            <a:endParaRPr lang="ro-RO" altLang="en-US" sz="3200">
              <a:latin typeface="UT Sans Bold" panose="00000500000000000000" pitchFamily="50" charset="0"/>
            </a:endParaRPr>
          </a:p>
        </p:txBody>
      </p:sp>
      <p:sp>
        <p:nvSpPr>
          <p:cNvPr id="61447" name="Rectangle 1">
            <a:extLst>
              <a:ext uri="{FF2B5EF4-FFF2-40B4-BE49-F238E27FC236}">
                <a16:creationId xmlns:a16="http://schemas.microsoft.com/office/drawing/2014/main" id="{51382019-760B-4981-92E4-4C9DB2C52ED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61448" name="Rectangle 11">
            <a:extLst>
              <a:ext uri="{FF2B5EF4-FFF2-40B4-BE49-F238E27FC236}">
                <a16:creationId xmlns:a16="http://schemas.microsoft.com/office/drawing/2014/main" id="{CB73662A-6510-40A5-AA30-3E0F93D01B7E}"/>
              </a:ext>
            </a:extLst>
          </p:cNvPr>
          <p:cNvSpPr>
            <a:spLocks noChangeArrowheads="1"/>
          </p:cNvSpPr>
          <p:nvPr/>
        </p:nvSpPr>
        <p:spPr bwMode="auto">
          <a:xfrm>
            <a:off x="533400" y="1828800"/>
            <a:ext cx="82296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ro-RO" altLang="en-US" i="1">
                <a:latin typeface="UT Sans" panose="00000500000000000000" pitchFamily="50" charset="0"/>
              </a:rPr>
              <a:t>Imprimarea 3D are avantaje semnificative în sectorul automobilelor în ceea ce privește robustețea generală a produsului, precizia și viteza de răspuns. Conectarea a numeroase dispozitive de imprimare 3D poate, de asemenea, reduce drastic costurile de dezvoltare a produsului, care sunt acum comparabile cu tehnica veche. Se estimează că, pe măsură ce industrializarea devine mai frecventă, costul echipamentelor și al materiilor prime ar scădea dramatic. Pe măsură ce concurența pe piață se încălzește și ciclurile de viață ale produselor se scurtează, întreprinderile devin din ce în ce mai conștiente de necesitatea controlului vitezei și costurilor R&amp;D, ceea ce face mai populară utilizarea și aplicarea imprimării 3D în sfera industrială </a:t>
            </a:r>
            <a:endParaRPr lang="en-US" altLang="en-US" i="1">
              <a:latin typeface="UT Sans" panose="00000500000000000000" pitchFamily="50"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3">
            <a:extLst>
              <a:ext uri="{FF2B5EF4-FFF2-40B4-BE49-F238E27FC236}">
                <a16:creationId xmlns:a16="http://schemas.microsoft.com/office/drawing/2014/main" id="{A3F3ADA9-54F6-424B-BB3F-82E6BC9CCF15}"/>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2E2DD756-0973-4319-94A0-0B11F167A7E2}"/>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B887FB14-597D-49DB-AA40-4D118EB5D576}"/>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62467" name="Picture 1">
            <a:extLst>
              <a:ext uri="{FF2B5EF4-FFF2-40B4-BE49-F238E27FC236}">
                <a16:creationId xmlns:a16="http://schemas.microsoft.com/office/drawing/2014/main" id="{8AE90DD7-58E0-44E5-8123-400DACDD8FBE}"/>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Forma 1">
            <a:extLst>
              <a:ext uri="{FF2B5EF4-FFF2-40B4-BE49-F238E27FC236}">
                <a16:creationId xmlns:a16="http://schemas.microsoft.com/office/drawing/2014/main" id="{D1FE88D0-30FC-4E1F-BAF2-CDCA0B819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16">
            <a:extLst>
              <a:ext uri="{FF2B5EF4-FFF2-40B4-BE49-F238E27FC236}">
                <a16:creationId xmlns:a16="http://schemas.microsoft.com/office/drawing/2014/main" id="{2AC7F94E-FCA3-45B3-845F-50492A9100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Rectangle 1">
            <a:extLst>
              <a:ext uri="{FF2B5EF4-FFF2-40B4-BE49-F238E27FC236}">
                <a16:creationId xmlns:a16="http://schemas.microsoft.com/office/drawing/2014/main" id="{A90F2C71-4A8E-42BC-A78B-90F4FAF9FCA1}"/>
              </a:ext>
            </a:extLst>
          </p:cNvPr>
          <p:cNvSpPr>
            <a:spLocks noChangeArrowheads="1"/>
          </p:cNvSpPr>
          <p:nvPr/>
        </p:nvSpPr>
        <p:spPr bwMode="auto">
          <a:xfrm>
            <a:off x="838200" y="1143000"/>
            <a:ext cx="2655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7.2 </a:t>
            </a:r>
            <a:r>
              <a:rPr lang="ro-RO" altLang="en-US" sz="2000">
                <a:latin typeface="UT Sans Bold" panose="00000500000000000000" pitchFamily="50" charset="0"/>
              </a:rPr>
              <a:t>Industria protetică</a:t>
            </a:r>
            <a:endParaRPr lang="ro-RO" altLang="en-US" sz="3200">
              <a:latin typeface="UT Sans Bold" panose="00000500000000000000" pitchFamily="50" charset="0"/>
            </a:endParaRPr>
          </a:p>
        </p:txBody>
      </p:sp>
      <p:sp>
        <p:nvSpPr>
          <p:cNvPr id="62471" name="Rectangle 1">
            <a:extLst>
              <a:ext uri="{FF2B5EF4-FFF2-40B4-BE49-F238E27FC236}">
                <a16:creationId xmlns:a16="http://schemas.microsoft.com/office/drawing/2014/main" id="{8CF0C758-BCFC-4856-95DC-29DAB4953435}"/>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62472" name="Rectangle 1">
            <a:extLst>
              <a:ext uri="{FF2B5EF4-FFF2-40B4-BE49-F238E27FC236}">
                <a16:creationId xmlns:a16="http://schemas.microsoft.com/office/drawing/2014/main" id="{2722F35A-ADB1-4732-AB16-983007913017}"/>
              </a:ext>
            </a:extLst>
          </p:cNvPr>
          <p:cNvSpPr>
            <a:spLocks noChangeArrowheads="1"/>
          </p:cNvSpPr>
          <p:nvPr/>
        </p:nvSpPr>
        <p:spPr bwMode="auto">
          <a:xfrm>
            <a:off x="685800" y="1752600"/>
            <a:ext cx="7772400"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ro-RO" altLang="en-US" i="1">
                <a:latin typeface="UT Sans" panose="00000500000000000000" pitchFamily="50" charset="0"/>
                <a:cs typeface="Calibri" panose="020F0502020204030204" pitchFamily="34" charset="0"/>
              </a:rPr>
              <a:t>O nouă tehnologie care este în plină expansiune și aduce viitorul în viața de zi cu zi, vine pentru a ușura suferinzii chiar și în cele mai sărace țări. Imprimarea tridimensională a organelor, țesuturilor, oaselor, vaselor, implanturilor, pieselor artificiale, echipamentelor medicale evoluează într-o revoluție în domeniul asistenței medicale. Deoarece reduce dramatic timpul de producție și costul organelor, al membrelor protetice și al instrumentelor, accelerând tratamentul și, în același timp, reducând inegalitățile. În același timp, îmbunătățește rezultatul deoarece fiecare produs este proiectat cu o precizie extremă pe pacient individuale, chiar și în țările în curs de dezvoltare, unde până de curând a fost imposibil să se adopte noi tehnici.</a:t>
            </a:r>
            <a:endParaRPr lang="ro-RO" altLang="en-US" sz="2800" i="1">
              <a:latin typeface="UT Sans" panose="00000500000000000000" pitchFamily="50"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3">
            <a:extLst>
              <a:ext uri="{FF2B5EF4-FFF2-40B4-BE49-F238E27FC236}">
                <a16:creationId xmlns:a16="http://schemas.microsoft.com/office/drawing/2014/main" id="{C481CB7D-EC70-4609-8AB0-1B4D32A4A6D2}"/>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1E6BDB5B-A4BA-4A8D-B3A4-9BAAF765B6D7}"/>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4248B0E4-4A8E-4782-8ADC-68A3EF8192F2}"/>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8195" name="Picture 1">
            <a:extLst>
              <a:ext uri="{FF2B5EF4-FFF2-40B4-BE49-F238E27FC236}">
                <a16:creationId xmlns:a16="http://schemas.microsoft.com/office/drawing/2014/main" id="{80DB1528-0E30-44F7-8FCA-1495264B66ED}"/>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Forma 1">
            <a:extLst>
              <a:ext uri="{FF2B5EF4-FFF2-40B4-BE49-F238E27FC236}">
                <a16:creationId xmlns:a16="http://schemas.microsoft.com/office/drawing/2014/main" id="{B83513F0-601E-4482-BDF6-DC3CD99D7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6">
            <a:extLst>
              <a:ext uri="{FF2B5EF4-FFF2-40B4-BE49-F238E27FC236}">
                <a16:creationId xmlns:a16="http://schemas.microsoft.com/office/drawing/2014/main" id="{FECBDE1D-9FC1-4E1B-AFAF-36B424E29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2">
            <a:extLst>
              <a:ext uri="{FF2B5EF4-FFF2-40B4-BE49-F238E27FC236}">
                <a16:creationId xmlns:a16="http://schemas.microsoft.com/office/drawing/2014/main" id="{FDE7C8F4-FC2C-4AB3-9E6A-C3B777840507}"/>
              </a:ext>
            </a:extLst>
          </p:cNvPr>
          <p:cNvSpPr>
            <a:spLocks noChangeArrowheads="1"/>
          </p:cNvSpPr>
          <p:nvPr/>
        </p:nvSpPr>
        <p:spPr bwMode="auto">
          <a:xfrm>
            <a:off x="-19050" y="1138238"/>
            <a:ext cx="481965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o-RO" sz="2400" b="1">
                <a:latin typeface="UT Sans" panose="00000500000000000000" pitchFamily="50" charset="0"/>
              </a:rPr>
              <a:t>Politica bibliotecii pentru imprimarea 3D</a:t>
            </a:r>
          </a:p>
          <a:p>
            <a:endParaRPr lang="en-US" altLang="ro-RO">
              <a:latin typeface="UT Sans" panose="00000500000000000000" pitchFamily="50" charset="0"/>
            </a:endParaRPr>
          </a:p>
          <a:p>
            <a:r>
              <a:rPr lang="en-US" altLang="ro-RO" i="1">
                <a:latin typeface="UT Sans" panose="00000500000000000000" pitchFamily="50" charset="0"/>
              </a:rPr>
              <a:t>Cum se utilizează imprimarea 3D în sistemul educațional?</a:t>
            </a:r>
            <a:r>
              <a:rPr lang="en-US" altLang="ro-RO">
                <a:latin typeface="UT Sans" panose="00000500000000000000" pitchFamily="50" charset="0"/>
              </a:rPr>
              <a:t> </a:t>
            </a:r>
          </a:p>
          <a:p>
            <a:endParaRPr lang="en-US" altLang="ro-RO">
              <a:latin typeface="UT Sans" panose="00000500000000000000" pitchFamily="50" charset="0"/>
            </a:endParaRPr>
          </a:p>
          <a:p>
            <a:pPr>
              <a:buFont typeface="Arial" panose="020B0604020202020204" pitchFamily="34" charset="0"/>
              <a:buChar char="•"/>
            </a:pPr>
            <a:r>
              <a:rPr lang="en-US" altLang="ro-RO">
                <a:latin typeface="UT Sans" panose="00000500000000000000" pitchFamily="50" charset="0"/>
              </a:rPr>
              <a:t>Răspunsul holistic se referă la (figura 2) [3;4]:</a:t>
            </a:r>
          </a:p>
          <a:p>
            <a:pPr>
              <a:buFont typeface="Arial" panose="020B0604020202020204" pitchFamily="34" charset="0"/>
              <a:buChar char="•"/>
            </a:pPr>
            <a:endParaRPr lang="en-US" altLang="ro-RO">
              <a:latin typeface="UT Sans" panose="00000500000000000000" pitchFamily="50" charset="0"/>
            </a:endParaRPr>
          </a:p>
          <a:p>
            <a:pPr>
              <a:buFont typeface="Arial" panose="020B0604020202020204" pitchFamily="34" charset="0"/>
              <a:buChar char="•"/>
            </a:pPr>
            <a:r>
              <a:rPr lang="en-US" altLang="ro-RO">
                <a:latin typeface="UT Sans" panose="00000500000000000000" pitchFamily="50" charset="0"/>
              </a:rPr>
              <a:t>Învățarea elevilor despre imprimarea 3D;</a:t>
            </a:r>
          </a:p>
          <a:p>
            <a:pPr>
              <a:buFont typeface="Arial" panose="020B0604020202020204" pitchFamily="34" charset="0"/>
              <a:buChar char="•"/>
            </a:pPr>
            <a:endParaRPr lang="en-US" altLang="ro-RO">
              <a:latin typeface="UT Sans" panose="00000500000000000000" pitchFamily="50" charset="0"/>
            </a:endParaRPr>
          </a:p>
          <a:p>
            <a:pPr>
              <a:buFont typeface="Arial" panose="020B0604020202020204" pitchFamily="34" charset="0"/>
              <a:buChar char="•"/>
            </a:pPr>
            <a:r>
              <a:rPr lang="en-US" altLang="ro-RO">
                <a:latin typeface="UT Sans" panose="00000500000000000000" pitchFamily="50" charset="0"/>
              </a:rPr>
              <a:t>Învățarea educatorilor despre imprimarea 3D;</a:t>
            </a:r>
          </a:p>
          <a:p>
            <a:pPr>
              <a:buFont typeface="Arial" panose="020B0604020202020204" pitchFamily="34" charset="0"/>
              <a:buChar char="•"/>
            </a:pPr>
            <a:endParaRPr lang="en-US" altLang="ro-RO">
              <a:latin typeface="UT Sans" panose="00000500000000000000" pitchFamily="50" charset="0"/>
            </a:endParaRPr>
          </a:p>
          <a:p>
            <a:pPr>
              <a:buFont typeface="Arial" panose="020B0604020202020204" pitchFamily="34" charset="0"/>
              <a:buChar char="•"/>
            </a:pPr>
            <a:r>
              <a:rPr lang="en-US" altLang="ro-RO">
                <a:latin typeface="UT Sans" panose="00000500000000000000" pitchFamily="50" charset="0"/>
              </a:rPr>
              <a:t>Predarea abilităților de proiectare, creativitate și metodologii;</a:t>
            </a:r>
          </a:p>
          <a:p>
            <a:pPr>
              <a:buFont typeface="Arial" panose="020B0604020202020204" pitchFamily="34" charset="0"/>
              <a:buChar char="•"/>
            </a:pPr>
            <a:endParaRPr lang="en-US" altLang="ro-RO">
              <a:latin typeface="UT Sans" panose="00000500000000000000" pitchFamily="50" charset="0"/>
            </a:endParaRPr>
          </a:p>
          <a:p>
            <a:pPr>
              <a:buFont typeface="Arial" panose="020B0604020202020204" pitchFamily="34" charset="0"/>
              <a:buChar char="•"/>
            </a:pPr>
            <a:r>
              <a:rPr lang="en-US" altLang="ro-RO">
                <a:latin typeface="UT Sans" panose="00000500000000000000" pitchFamily="50" charset="0"/>
              </a:rPr>
              <a:t>Producerea de artefacte (piese, ansambluri) pentru a îmbunătăți procesul de învățare.</a:t>
            </a:r>
          </a:p>
        </p:txBody>
      </p:sp>
      <p:grpSp>
        <p:nvGrpSpPr>
          <p:cNvPr id="8199" name="Group 3">
            <a:extLst>
              <a:ext uri="{FF2B5EF4-FFF2-40B4-BE49-F238E27FC236}">
                <a16:creationId xmlns:a16="http://schemas.microsoft.com/office/drawing/2014/main" id="{4E05992F-4DD5-4051-BA8B-96228B8BA1FC}"/>
              </a:ext>
            </a:extLst>
          </p:cNvPr>
          <p:cNvGrpSpPr>
            <a:grpSpLocks/>
          </p:cNvGrpSpPr>
          <p:nvPr/>
        </p:nvGrpSpPr>
        <p:grpSpPr bwMode="auto">
          <a:xfrm>
            <a:off x="4090988" y="2438400"/>
            <a:ext cx="5053012" cy="3305175"/>
            <a:chOff x="3810000" y="2438399"/>
            <a:chExt cx="5053013" cy="3305175"/>
          </a:xfrm>
        </p:grpSpPr>
        <p:pic>
          <p:nvPicPr>
            <p:cNvPr id="8200" name="Picture 2">
              <a:extLst>
                <a:ext uri="{FF2B5EF4-FFF2-40B4-BE49-F238E27FC236}">
                  <a16:creationId xmlns:a16="http://schemas.microsoft.com/office/drawing/2014/main" id="{FA48C498-F3FE-46D8-BF97-531CE2C4FD6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0" y="2438399"/>
              <a:ext cx="5053013"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rma 42">
              <a:extLst>
                <a:ext uri="{FF2B5EF4-FFF2-40B4-BE49-F238E27FC236}">
                  <a16:creationId xmlns:a16="http://schemas.microsoft.com/office/drawing/2014/main" id="{8624A21C-E2AA-45D5-91CB-2221A897F9A8}"/>
                </a:ext>
              </a:extLst>
            </p:cNvPr>
            <p:cNvSpPr txBox="1"/>
            <p:nvPr/>
          </p:nvSpPr>
          <p:spPr>
            <a:xfrm>
              <a:off x="5791200" y="2652712"/>
              <a:ext cx="2514600" cy="395287"/>
            </a:xfrm>
            <a:prstGeom prst="rect">
              <a:avLst/>
            </a:prstGeom>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lIns="0" tIns="0" rIns="0" bIns="0"/>
            <a:lstStyle/>
            <a:p>
              <a:pPr algn="ctr">
                <a:defRPr/>
              </a:pPr>
              <a:r>
                <a:rPr lang="en-US" altLang="ro-RO" sz="1200">
                  <a:latin typeface="Calibri" pitchFamily="34" charset="0"/>
                  <a:cs typeface="Calibri" pitchFamily="34" charset="0"/>
                </a:rPr>
                <a:t>Pentru a învăța elevii despre imprimarea 3D</a:t>
              </a:r>
            </a:p>
          </p:txBody>
        </p:sp>
        <p:sp>
          <p:nvSpPr>
            <p:cNvPr id="12" name="Forma 42">
              <a:extLst>
                <a:ext uri="{FF2B5EF4-FFF2-40B4-BE49-F238E27FC236}">
                  <a16:creationId xmlns:a16="http://schemas.microsoft.com/office/drawing/2014/main" id="{E8D23C75-4E8D-400D-B057-A93B529F0575}"/>
                </a:ext>
              </a:extLst>
            </p:cNvPr>
            <p:cNvSpPr txBox="1"/>
            <p:nvPr/>
          </p:nvSpPr>
          <p:spPr>
            <a:xfrm>
              <a:off x="5791200" y="3459162"/>
              <a:ext cx="2628901" cy="427037"/>
            </a:xfrm>
            <a:prstGeom prst="rect">
              <a:avLst/>
            </a:prstGeom>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lIns="0" tIns="0" rIns="0" bIns="0"/>
            <a:lstStyle/>
            <a:p>
              <a:pPr algn="ctr">
                <a:spcAft>
                  <a:spcPts val="0"/>
                </a:spcAft>
                <a:defRPr/>
              </a:pPr>
              <a:r>
                <a:rPr lang="en-US" sz="1200" dirty="0" err="1">
                  <a:latin typeface="Calibri"/>
                  <a:ea typeface="Calibri"/>
                  <a:cs typeface="Calibri"/>
                </a:rPr>
                <a:t>Pentru</a:t>
              </a:r>
              <a:r>
                <a:rPr lang="en-US" sz="1200" dirty="0">
                  <a:latin typeface="Calibri"/>
                  <a:ea typeface="Calibri"/>
                  <a:cs typeface="Calibri"/>
                </a:rPr>
                <a:t> a </a:t>
              </a:r>
              <a:r>
                <a:rPr lang="en-US" sz="1200" dirty="0" err="1">
                  <a:latin typeface="Calibri"/>
                  <a:ea typeface="Calibri"/>
                  <a:cs typeface="Calibri"/>
                </a:rPr>
                <a:t>preda</a:t>
              </a:r>
              <a:r>
                <a:rPr lang="en-US" sz="1200" dirty="0">
                  <a:latin typeface="Calibri"/>
                  <a:ea typeface="Calibri"/>
                  <a:cs typeface="Calibri"/>
                </a:rPr>
                <a:t> </a:t>
              </a:r>
              <a:r>
                <a:rPr lang="en-US" sz="1200" dirty="0" err="1">
                  <a:latin typeface="Calibri"/>
                  <a:ea typeface="Calibri"/>
                  <a:cs typeface="Calibri"/>
                </a:rPr>
                <a:t>educatorilor</a:t>
              </a:r>
              <a:r>
                <a:rPr lang="en-US" sz="1200" dirty="0">
                  <a:latin typeface="Calibri"/>
                  <a:ea typeface="Calibri"/>
                  <a:cs typeface="Calibri"/>
                </a:rPr>
                <a:t> </a:t>
              </a:r>
              <a:r>
                <a:rPr lang="en-US" sz="1200" dirty="0" err="1">
                  <a:latin typeface="Calibri"/>
                  <a:ea typeface="Calibri"/>
                  <a:cs typeface="Calibri"/>
                </a:rPr>
                <a:t>despre</a:t>
              </a:r>
              <a:r>
                <a:rPr lang="en-US" sz="1200" dirty="0">
                  <a:latin typeface="Calibri"/>
                  <a:ea typeface="Calibri"/>
                  <a:cs typeface="Calibri"/>
                </a:rPr>
                <a:t> </a:t>
              </a:r>
              <a:r>
                <a:rPr lang="en-US" sz="1200" dirty="0" err="1">
                  <a:latin typeface="Calibri"/>
                  <a:ea typeface="Calibri"/>
                  <a:cs typeface="Calibri"/>
                </a:rPr>
                <a:t>imprimarea</a:t>
              </a:r>
              <a:r>
                <a:rPr lang="en-US" sz="1200" dirty="0">
                  <a:latin typeface="Calibri"/>
                  <a:ea typeface="Calibri"/>
                  <a:cs typeface="Calibri"/>
                </a:rPr>
                <a:t> 3D</a:t>
              </a:r>
            </a:p>
          </p:txBody>
        </p:sp>
        <p:sp>
          <p:nvSpPr>
            <p:cNvPr id="13" name="Forma 42">
              <a:extLst>
                <a:ext uri="{FF2B5EF4-FFF2-40B4-BE49-F238E27FC236}">
                  <a16:creationId xmlns:a16="http://schemas.microsoft.com/office/drawing/2014/main" id="{725F6C23-D6B0-444C-9B6D-7C1FAC63ADDD}"/>
                </a:ext>
              </a:extLst>
            </p:cNvPr>
            <p:cNvSpPr txBox="1"/>
            <p:nvPr/>
          </p:nvSpPr>
          <p:spPr>
            <a:xfrm>
              <a:off x="5392737" y="4287837"/>
              <a:ext cx="3260726" cy="436562"/>
            </a:xfrm>
            <a:prstGeom prst="rect">
              <a:avLst/>
            </a:prstGeom>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lIns="0" tIns="0" rIns="0" bIns="0"/>
            <a:lstStyle/>
            <a:p>
              <a:pPr algn="ctr">
                <a:defRPr/>
              </a:pPr>
              <a:r>
                <a:rPr lang="en-US" altLang="ro-RO" sz="1200">
                  <a:latin typeface="Calibri" pitchFamily="34" charset="0"/>
                  <a:cs typeface="Calibri" pitchFamily="34" charset="0"/>
                </a:rPr>
                <a:t>Să predea abilități de design și creativitate și metodologi de imprimare 3D</a:t>
              </a:r>
            </a:p>
          </p:txBody>
        </p:sp>
        <p:sp>
          <p:nvSpPr>
            <p:cNvPr id="14" name="Forma 42">
              <a:extLst>
                <a:ext uri="{FF2B5EF4-FFF2-40B4-BE49-F238E27FC236}">
                  <a16:creationId xmlns:a16="http://schemas.microsoft.com/office/drawing/2014/main" id="{7FCCBBEF-8334-4425-A6C5-53205384516F}"/>
                </a:ext>
              </a:extLst>
            </p:cNvPr>
            <p:cNvSpPr txBox="1"/>
            <p:nvPr/>
          </p:nvSpPr>
          <p:spPr>
            <a:xfrm>
              <a:off x="4724400" y="5126037"/>
              <a:ext cx="4094163" cy="436562"/>
            </a:xfrm>
            <a:prstGeom prst="rect">
              <a:avLst/>
            </a:prstGeom>
            <a:effectLst>
              <a:outerShdw blurRad="50800" dist="38100" dir="2700000" algn="tl" rotWithShape="0">
                <a:prstClr val="black">
                  <a:alpha val="40000"/>
                </a:prstClr>
              </a:outerShdw>
            </a:effectLst>
          </p:spPr>
          <p:style>
            <a:lnRef idx="0">
              <a:scrgbClr r="0" g="0" b="0"/>
            </a:lnRef>
            <a:fillRef idx="1003">
              <a:schemeClr val="lt2"/>
            </a:fillRef>
            <a:effectRef idx="0">
              <a:scrgbClr r="0" g="0" b="0"/>
            </a:effectRef>
            <a:fontRef idx="major"/>
          </p:style>
          <p:txBody>
            <a:bodyPr lIns="0" tIns="0" rIns="0" bIns="0"/>
            <a:lstStyle/>
            <a:p>
              <a:pPr algn="ctr">
                <a:defRPr/>
              </a:pPr>
              <a:r>
                <a:rPr lang="en-US" altLang="ro-RO" sz="1200">
                  <a:latin typeface="Calibri" pitchFamily="34" charset="0"/>
                  <a:cs typeface="Calibri" pitchFamily="34" charset="0"/>
                </a:rPr>
                <a:t>Pentru a produce </a:t>
              </a:r>
              <a:r>
                <a:rPr lang="en-US" altLang="ro-RO" sz="1200" u="sng">
                  <a:latin typeface="Calibri" pitchFamily="34" charset="0"/>
                  <a:cs typeface="Calibri" pitchFamily="34" charset="0"/>
                </a:rPr>
                <a:t>artefacte</a:t>
              </a:r>
              <a:r>
                <a:rPr lang="en-US" altLang="ro-RO" sz="1200">
                  <a:latin typeface="Calibri" pitchFamily="34" charset="0"/>
                  <a:cs typeface="Calibri" pitchFamily="34" charset="0"/>
                </a:rPr>
                <a:t> (piese, ansambluri), care ajută și capacitează procesul de învățare</a:t>
              </a: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3">
            <a:extLst>
              <a:ext uri="{FF2B5EF4-FFF2-40B4-BE49-F238E27FC236}">
                <a16:creationId xmlns:a16="http://schemas.microsoft.com/office/drawing/2014/main" id="{6E1865F7-0C14-4DEE-BA52-8F0EEAA1A010}"/>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5E42789F-3754-4029-9A0B-0D357CD6E20B}"/>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75A33CC4-E70E-47CE-9E8B-A53733E188F6}"/>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63491" name="Picture 1">
            <a:extLst>
              <a:ext uri="{FF2B5EF4-FFF2-40B4-BE49-F238E27FC236}">
                <a16:creationId xmlns:a16="http://schemas.microsoft.com/office/drawing/2014/main" id="{EA435678-E60D-4B3D-82AE-922F601C0215}"/>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Forma 1">
            <a:extLst>
              <a:ext uri="{FF2B5EF4-FFF2-40B4-BE49-F238E27FC236}">
                <a16:creationId xmlns:a16="http://schemas.microsoft.com/office/drawing/2014/main" id="{A937CFA3-7266-4448-BAB4-3B8A1B56B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16">
            <a:extLst>
              <a:ext uri="{FF2B5EF4-FFF2-40B4-BE49-F238E27FC236}">
                <a16:creationId xmlns:a16="http://schemas.microsoft.com/office/drawing/2014/main" id="{571D1C3E-35A2-44DF-871B-1790E1C6BB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1">
            <a:extLst>
              <a:ext uri="{FF2B5EF4-FFF2-40B4-BE49-F238E27FC236}">
                <a16:creationId xmlns:a16="http://schemas.microsoft.com/office/drawing/2014/main" id="{EFECE47C-2B33-4A85-B111-A4695DBCF92E}"/>
              </a:ext>
            </a:extLst>
          </p:cNvPr>
          <p:cNvSpPr>
            <a:spLocks noChangeArrowheads="1"/>
          </p:cNvSpPr>
          <p:nvPr/>
        </p:nvSpPr>
        <p:spPr bwMode="auto">
          <a:xfrm>
            <a:off x="838200" y="1143000"/>
            <a:ext cx="2655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7.2 </a:t>
            </a:r>
            <a:r>
              <a:rPr lang="ro-RO" altLang="en-US" sz="2000">
                <a:latin typeface="UT Sans Bold" panose="00000500000000000000" pitchFamily="50" charset="0"/>
              </a:rPr>
              <a:t>Industria protetică</a:t>
            </a:r>
            <a:endParaRPr lang="ro-RO" altLang="en-US" sz="3200">
              <a:latin typeface="UT Sans Bold" panose="00000500000000000000" pitchFamily="50" charset="0"/>
            </a:endParaRPr>
          </a:p>
        </p:txBody>
      </p:sp>
      <p:sp>
        <p:nvSpPr>
          <p:cNvPr id="63495" name="Rectangle 1">
            <a:extLst>
              <a:ext uri="{FF2B5EF4-FFF2-40B4-BE49-F238E27FC236}">
                <a16:creationId xmlns:a16="http://schemas.microsoft.com/office/drawing/2014/main" id="{0E8ADBF6-362E-4808-A80F-D36CEFC4432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63496" name="Rectangle 1">
            <a:extLst>
              <a:ext uri="{FF2B5EF4-FFF2-40B4-BE49-F238E27FC236}">
                <a16:creationId xmlns:a16="http://schemas.microsoft.com/office/drawing/2014/main" id="{AFD2CA8D-FCB2-4D1C-9E95-299931D86B78}"/>
              </a:ext>
            </a:extLst>
          </p:cNvPr>
          <p:cNvSpPr>
            <a:spLocks noChangeArrowheads="1"/>
          </p:cNvSpPr>
          <p:nvPr/>
        </p:nvSpPr>
        <p:spPr bwMode="auto">
          <a:xfrm>
            <a:off x="685800" y="1752600"/>
            <a:ext cx="7772400"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ro-RO" altLang="en-US" i="1">
                <a:latin typeface="UT Sans" panose="00000500000000000000" pitchFamily="50" charset="0"/>
                <a:cs typeface="Calibri" panose="020F0502020204030204" pitchFamily="34" charset="0"/>
              </a:rPr>
              <a:t>O nouă tehnologie care este în plină expansiune și aduce viitorul în viața de zi cu zi, vine pentru a ușura suferinzii chiar și în cele mai sărace țări. Imprimarea tridimensională a organelor, țesuturilor, oaselor, vaselor, implanturilor, pieselor artificiale, echipamentelor medicale evoluează într-o revoluție în domeniul asistenței medicale. Deoarece reduce dramatic timpul de producție și costul organelor, al membrelor protetice și al instrumentelor, accelerând tratamentul și, în același timp, reducând inegalitățile. În același timp, îmbunătățește rezultatul deoarece fiecare produs este proiectat cu o precizie extremă pe pacient individuale, chiar și în țările în curs de dezvoltare, unde până de curând a fost imposibil să se adopte noi tehnici.</a:t>
            </a:r>
            <a:endParaRPr lang="ro-RO" altLang="en-US" sz="2800" i="1">
              <a:latin typeface="UT Sans" panose="00000500000000000000" pitchFamily="50"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3">
            <a:extLst>
              <a:ext uri="{FF2B5EF4-FFF2-40B4-BE49-F238E27FC236}">
                <a16:creationId xmlns:a16="http://schemas.microsoft.com/office/drawing/2014/main" id="{E4EC695A-CE66-4E0F-AFAC-C4999353AEF5}"/>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EAB80E5F-5139-4BCA-B98A-6F239E597B99}"/>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6B69BACC-45D0-4437-9FE3-EC5F36374112}"/>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64515" name="Picture 1">
            <a:extLst>
              <a:ext uri="{FF2B5EF4-FFF2-40B4-BE49-F238E27FC236}">
                <a16:creationId xmlns:a16="http://schemas.microsoft.com/office/drawing/2014/main" id="{7FA4FFEF-5E42-4A9E-8EE9-2D612CB950A2}"/>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Forma 1">
            <a:extLst>
              <a:ext uri="{FF2B5EF4-FFF2-40B4-BE49-F238E27FC236}">
                <a16:creationId xmlns:a16="http://schemas.microsoft.com/office/drawing/2014/main" id="{2955D17C-4337-4BF9-9F45-3D2654FC6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16">
            <a:extLst>
              <a:ext uri="{FF2B5EF4-FFF2-40B4-BE49-F238E27FC236}">
                <a16:creationId xmlns:a16="http://schemas.microsoft.com/office/drawing/2014/main" id="{02BFACD1-D66D-4EA7-8552-BB50F1F469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1">
            <a:extLst>
              <a:ext uri="{FF2B5EF4-FFF2-40B4-BE49-F238E27FC236}">
                <a16:creationId xmlns:a16="http://schemas.microsoft.com/office/drawing/2014/main" id="{310D4A36-4BB0-4003-9B7B-EA24A68974F5}"/>
              </a:ext>
            </a:extLst>
          </p:cNvPr>
          <p:cNvSpPr>
            <a:spLocks noChangeArrowheads="1"/>
          </p:cNvSpPr>
          <p:nvPr/>
        </p:nvSpPr>
        <p:spPr bwMode="auto">
          <a:xfrm>
            <a:off x="838200" y="1143000"/>
            <a:ext cx="2655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7.2 </a:t>
            </a:r>
            <a:r>
              <a:rPr lang="ro-RO" altLang="en-US" sz="2000">
                <a:latin typeface="UT Sans Bold" panose="00000500000000000000" pitchFamily="50" charset="0"/>
              </a:rPr>
              <a:t>Industria protetică</a:t>
            </a:r>
            <a:endParaRPr lang="ro-RO" altLang="en-US" sz="3200">
              <a:latin typeface="UT Sans Bold" panose="00000500000000000000" pitchFamily="50" charset="0"/>
            </a:endParaRPr>
          </a:p>
        </p:txBody>
      </p:sp>
      <p:sp>
        <p:nvSpPr>
          <p:cNvPr id="64519" name="Rectangle 1">
            <a:extLst>
              <a:ext uri="{FF2B5EF4-FFF2-40B4-BE49-F238E27FC236}">
                <a16:creationId xmlns:a16="http://schemas.microsoft.com/office/drawing/2014/main" id="{05A4DA8F-CD2B-49E4-9FD9-12E0C0B06B6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pic>
        <p:nvPicPr>
          <p:cNvPr id="64520" name="Picutre 21">
            <a:extLst>
              <a:ext uri="{FF2B5EF4-FFF2-40B4-BE49-F238E27FC236}">
                <a16:creationId xmlns:a16="http://schemas.microsoft.com/office/drawing/2014/main" id="{C50F9DE9-77B9-4FA3-97DC-3A70AC5B5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524000"/>
            <a:ext cx="7696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3">
            <a:extLst>
              <a:ext uri="{FF2B5EF4-FFF2-40B4-BE49-F238E27FC236}">
                <a16:creationId xmlns:a16="http://schemas.microsoft.com/office/drawing/2014/main" id="{42A775D8-362F-400D-993D-4D1BAD6E2434}"/>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031A4364-CA1E-47B8-9D56-2EA838B3F824}"/>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0D0CBF1D-5C1A-46E0-B2BB-4D6B33233849}"/>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65539" name="Picture 1">
            <a:extLst>
              <a:ext uri="{FF2B5EF4-FFF2-40B4-BE49-F238E27FC236}">
                <a16:creationId xmlns:a16="http://schemas.microsoft.com/office/drawing/2014/main" id="{4B9E850F-87B8-43BB-A4BD-5426B5F2355D}"/>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Forma 1">
            <a:extLst>
              <a:ext uri="{FF2B5EF4-FFF2-40B4-BE49-F238E27FC236}">
                <a16:creationId xmlns:a16="http://schemas.microsoft.com/office/drawing/2014/main" id="{BEE5AE3A-97CB-4FA3-AFA9-7A967E240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16">
            <a:extLst>
              <a:ext uri="{FF2B5EF4-FFF2-40B4-BE49-F238E27FC236}">
                <a16:creationId xmlns:a16="http://schemas.microsoft.com/office/drawing/2014/main" id="{7683340D-C9D5-4468-A19B-F00A391EB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1">
            <a:extLst>
              <a:ext uri="{FF2B5EF4-FFF2-40B4-BE49-F238E27FC236}">
                <a16:creationId xmlns:a16="http://schemas.microsoft.com/office/drawing/2014/main" id="{18BBE48B-2C11-4EC4-A77D-17BE92936409}"/>
              </a:ext>
            </a:extLst>
          </p:cNvPr>
          <p:cNvSpPr>
            <a:spLocks noChangeArrowheads="1"/>
          </p:cNvSpPr>
          <p:nvPr/>
        </p:nvSpPr>
        <p:spPr bwMode="auto">
          <a:xfrm>
            <a:off x="838200" y="1143000"/>
            <a:ext cx="2655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7.2 </a:t>
            </a:r>
            <a:r>
              <a:rPr lang="ro-RO" altLang="en-US" sz="2000">
                <a:latin typeface="UT Sans Bold" panose="00000500000000000000" pitchFamily="50" charset="0"/>
              </a:rPr>
              <a:t>Industria protetică</a:t>
            </a:r>
            <a:endParaRPr lang="ro-RO" altLang="en-US" sz="3200">
              <a:latin typeface="UT Sans Bold" panose="00000500000000000000" pitchFamily="50" charset="0"/>
            </a:endParaRPr>
          </a:p>
        </p:txBody>
      </p:sp>
      <p:sp>
        <p:nvSpPr>
          <p:cNvPr id="65543" name="Rectangle 1">
            <a:extLst>
              <a:ext uri="{FF2B5EF4-FFF2-40B4-BE49-F238E27FC236}">
                <a16:creationId xmlns:a16="http://schemas.microsoft.com/office/drawing/2014/main" id="{4BC2CD7D-02B4-4452-9E72-3A753008A75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65544" name="TextBox 11">
            <a:extLst>
              <a:ext uri="{FF2B5EF4-FFF2-40B4-BE49-F238E27FC236}">
                <a16:creationId xmlns:a16="http://schemas.microsoft.com/office/drawing/2014/main" id="{4EB9D212-BC88-4ABF-A07F-4FC32145F381}"/>
              </a:ext>
            </a:extLst>
          </p:cNvPr>
          <p:cNvSpPr txBox="1">
            <a:spLocks noChangeArrowheads="1"/>
          </p:cNvSpPr>
          <p:nvPr/>
        </p:nvSpPr>
        <p:spPr bwMode="auto">
          <a:xfrm>
            <a:off x="685800" y="1600200"/>
            <a:ext cx="274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sz="2000" b="1">
                <a:latin typeface="UT Sans" panose="00000500000000000000" pitchFamily="50" charset="0"/>
              </a:rPr>
              <a:t>Exemple:</a:t>
            </a:r>
            <a:endParaRPr lang="en-US" altLang="en-US" sz="2000" b="1">
              <a:latin typeface="UT Sans" panose="00000500000000000000" pitchFamily="50" charset="0"/>
            </a:endParaRPr>
          </a:p>
        </p:txBody>
      </p:sp>
      <p:pic>
        <p:nvPicPr>
          <p:cNvPr id="65545" name="Picutre 22">
            <a:extLst>
              <a:ext uri="{FF2B5EF4-FFF2-40B4-BE49-F238E27FC236}">
                <a16:creationId xmlns:a16="http://schemas.microsoft.com/office/drawing/2014/main" id="{AB309834-EF1E-4687-90F4-E5A4DB108E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676400"/>
            <a:ext cx="338931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utre 23">
            <a:extLst>
              <a:ext uri="{FF2B5EF4-FFF2-40B4-BE49-F238E27FC236}">
                <a16:creationId xmlns:a16="http://schemas.microsoft.com/office/drawing/2014/main" id="{215FAA20-CE7D-4EB7-9EA8-D371EF8081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962400"/>
            <a:ext cx="335915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Picutre 24">
            <a:extLst>
              <a:ext uri="{FF2B5EF4-FFF2-40B4-BE49-F238E27FC236}">
                <a16:creationId xmlns:a16="http://schemas.microsoft.com/office/drawing/2014/main" id="{E90309F6-0C7E-4387-BA6B-F7D434E236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3810000"/>
            <a:ext cx="4648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3">
            <a:extLst>
              <a:ext uri="{FF2B5EF4-FFF2-40B4-BE49-F238E27FC236}">
                <a16:creationId xmlns:a16="http://schemas.microsoft.com/office/drawing/2014/main" id="{3CC15AEF-D828-4C9A-9237-45836B8B211A}"/>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9E2D062A-4C61-4048-8EF8-4E1EAB93D1DE}"/>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DA6F1F99-CA6E-4F80-AA11-C5E5D24D85DA}"/>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66563" name="Picture 1">
            <a:extLst>
              <a:ext uri="{FF2B5EF4-FFF2-40B4-BE49-F238E27FC236}">
                <a16:creationId xmlns:a16="http://schemas.microsoft.com/office/drawing/2014/main" id="{E1E0E71F-0D92-43BF-9309-2B21F63D7A8B}"/>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Forma 1">
            <a:extLst>
              <a:ext uri="{FF2B5EF4-FFF2-40B4-BE49-F238E27FC236}">
                <a16:creationId xmlns:a16="http://schemas.microsoft.com/office/drawing/2014/main" id="{962F6346-6A86-42AC-91C7-D433F7710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16">
            <a:extLst>
              <a:ext uri="{FF2B5EF4-FFF2-40B4-BE49-F238E27FC236}">
                <a16:creationId xmlns:a16="http://schemas.microsoft.com/office/drawing/2014/main" id="{923F552F-D936-41E1-9499-377D1F4FB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1">
            <a:extLst>
              <a:ext uri="{FF2B5EF4-FFF2-40B4-BE49-F238E27FC236}">
                <a16:creationId xmlns:a16="http://schemas.microsoft.com/office/drawing/2014/main" id="{96828F38-AFF1-4051-AD89-5B8DB413503A}"/>
              </a:ext>
            </a:extLst>
          </p:cNvPr>
          <p:cNvSpPr>
            <a:spLocks noChangeArrowheads="1"/>
          </p:cNvSpPr>
          <p:nvPr/>
        </p:nvSpPr>
        <p:spPr bwMode="auto">
          <a:xfrm>
            <a:off x="838200" y="1143000"/>
            <a:ext cx="2655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7.2 </a:t>
            </a:r>
            <a:r>
              <a:rPr lang="ro-RO" altLang="en-US" sz="2000">
                <a:latin typeface="UT Sans Bold" panose="00000500000000000000" pitchFamily="50" charset="0"/>
              </a:rPr>
              <a:t>Industria protetică</a:t>
            </a:r>
            <a:endParaRPr lang="ro-RO" altLang="en-US" sz="3200">
              <a:latin typeface="UT Sans Bold" panose="00000500000000000000" pitchFamily="50" charset="0"/>
            </a:endParaRPr>
          </a:p>
        </p:txBody>
      </p:sp>
      <p:sp>
        <p:nvSpPr>
          <p:cNvPr id="66567" name="Rectangle 1">
            <a:extLst>
              <a:ext uri="{FF2B5EF4-FFF2-40B4-BE49-F238E27FC236}">
                <a16:creationId xmlns:a16="http://schemas.microsoft.com/office/drawing/2014/main" id="{53F9667F-D3C4-42C8-B4A3-95A7D6BCF67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66568" name="TextBox 11">
            <a:extLst>
              <a:ext uri="{FF2B5EF4-FFF2-40B4-BE49-F238E27FC236}">
                <a16:creationId xmlns:a16="http://schemas.microsoft.com/office/drawing/2014/main" id="{2E5A2EFB-9BE1-4710-9783-55214B69A304}"/>
              </a:ext>
            </a:extLst>
          </p:cNvPr>
          <p:cNvSpPr txBox="1">
            <a:spLocks noChangeArrowheads="1"/>
          </p:cNvSpPr>
          <p:nvPr/>
        </p:nvSpPr>
        <p:spPr bwMode="auto">
          <a:xfrm>
            <a:off x="685800" y="1600200"/>
            <a:ext cx="274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sz="2000" b="1">
                <a:latin typeface="UT Sans" panose="00000500000000000000" pitchFamily="50" charset="0"/>
              </a:rPr>
              <a:t>Exemple:</a:t>
            </a:r>
            <a:endParaRPr lang="en-US" altLang="en-US" sz="2000" b="1">
              <a:latin typeface="UT Sans" panose="00000500000000000000" pitchFamily="50" charset="0"/>
            </a:endParaRPr>
          </a:p>
        </p:txBody>
      </p:sp>
      <p:pic>
        <p:nvPicPr>
          <p:cNvPr id="66569" name="Imagine 26">
            <a:extLst>
              <a:ext uri="{FF2B5EF4-FFF2-40B4-BE49-F238E27FC236}">
                <a16:creationId xmlns:a16="http://schemas.microsoft.com/office/drawing/2014/main" id="{703835E3-F36B-4467-AE22-BD8ECBB532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219200"/>
            <a:ext cx="4443413"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Imagine 27">
            <a:extLst>
              <a:ext uri="{FF2B5EF4-FFF2-40B4-BE49-F238E27FC236}">
                <a16:creationId xmlns:a16="http://schemas.microsoft.com/office/drawing/2014/main" id="{EB757C2E-4061-4F8A-A41A-3A88048E26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981200"/>
            <a:ext cx="38830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Imagine 30">
            <a:extLst>
              <a:ext uri="{FF2B5EF4-FFF2-40B4-BE49-F238E27FC236}">
                <a16:creationId xmlns:a16="http://schemas.microsoft.com/office/drawing/2014/main" id="{FD9329E1-5481-42CC-BB5D-54579B757B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3886200"/>
            <a:ext cx="5334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3">
            <a:extLst>
              <a:ext uri="{FF2B5EF4-FFF2-40B4-BE49-F238E27FC236}">
                <a16:creationId xmlns:a16="http://schemas.microsoft.com/office/drawing/2014/main" id="{F6E33BC6-65E1-42BE-9172-7B482C7738CD}"/>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B045B21B-93F3-4869-8255-810662F4A5A2}"/>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3F9F56AF-2A9B-40D0-B9DE-A0F50F812F4B}"/>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67587" name="Picture 1">
            <a:extLst>
              <a:ext uri="{FF2B5EF4-FFF2-40B4-BE49-F238E27FC236}">
                <a16:creationId xmlns:a16="http://schemas.microsoft.com/office/drawing/2014/main" id="{499ABA49-CA13-43BC-8C7A-01E257EBE9D7}"/>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Forma 1">
            <a:extLst>
              <a:ext uri="{FF2B5EF4-FFF2-40B4-BE49-F238E27FC236}">
                <a16:creationId xmlns:a16="http://schemas.microsoft.com/office/drawing/2014/main" id="{DB791D92-F72E-48CA-8148-E653EE9EB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16">
            <a:extLst>
              <a:ext uri="{FF2B5EF4-FFF2-40B4-BE49-F238E27FC236}">
                <a16:creationId xmlns:a16="http://schemas.microsoft.com/office/drawing/2014/main" id="{8E38620B-8227-48BC-8566-A8435155F0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1">
            <a:extLst>
              <a:ext uri="{FF2B5EF4-FFF2-40B4-BE49-F238E27FC236}">
                <a16:creationId xmlns:a16="http://schemas.microsoft.com/office/drawing/2014/main" id="{D23A8917-DCB4-4C6F-861C-1F3F2BF46B79}"/>
              </a:ext>
            </a:extLst>
          </p:cNvPr>
          <p:cNvSpPr>
            <a:spLocks noChangeArrowheads="1"/>
          </p:cNvSpPr>
          <p:nvPr/>
        </p:nvSpPr>
        <p:spPr bwMode="auto">
          <a:xfrm>
            <a:off x="838200" y="1143000"/>
            <a:ext cx="4217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7.3 </a:t>
            </a:r>
            <a:r>
              <a:rPr lang="ro-RO" altLang="en-US" sz="2000">
                <a:latin typeface="UT Sans Bold" panose="00000500000000000000" pitchFamily="50" charset="0"/>
              </a:rPr>
              <a:t>Industria dispozitivelor medicale</a:t>
            </a:r>
            <a:endParaRPr lang="en-US" altLang="en-US" sz="2000">
              <a:latin typeface="UT Sans Bold" panose="00000500000000000000" pitchFamily="50" charset="0"/>
            </a:endParaRPr>
          </a:p>
        </p:txBody>
      </p:sp>
      <p:sp>
        <p:nvSpPr>
          <p:cNvPr id="67591" name="Rectangle 1">
            <a:extLst>
              <a:ext uri="{FF2B5EF4-FFF2-40B4-BE49-F238E27FC236}">
                <a16:creationId xmlns:a16="http://schemas.microsoft.com/office/drawing/2014/main" id="{355C8ACF-A6ED-44A6-BF0C-270DDA03DAA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67592" name="TextBox 11">
            <a:extLst>
              <a:ext uri="{FF2B5EF4-FFF2-40B4-BE49-F238E27FC236}">
                <a16:creationId xmlns:a16="http://schemas.microsoft.com/office/drawing/2014/main" id="{3E1C8B0D-A7D1-4A1E-93DD-9229E657620C}"/>
              </a:ext>
            </a:extLst>
          </p:cNvPr>
          <p:cNvSpPr txBox="1">
            <a:spLocks noChangeArrowheads="1"/>
          </p:cNvSpPr>
          <p:nvPr/>
        </p:nvSpPr>
        <p:spPr bwMode="auto">
          <a:xfrm>
            <a:off x="685800" y="1600200"/>
            <a:ext cx="80010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ts val="600"/>
              </a:spcBef>
            </a:pPr>
            <a:r>
              <a:rPr lang="ro-RO" altLang="en-US" sz="2000">
                <a:latin typeface="UT Sans" panose="00000500000000000000" pitchFamily="50" charset="0"/>
              </a:rPr>
              <a:t>Industria asistenței medicale evoluează în mod constant, abordările tradiționale de tratament universal devenind rapid depășite. </a:t>
            </a:r>
          </a:p>
          <a:p>
            <a:pPr algn="just">
              <a:spcBef>
                <a:spcPts val="600"/>
              </a:spcBef>
            </a:pPr>
            <a:r>
              <a:rPr lang="ro-RO" altLang="en-US" sz="2000">
                <a:latin typeface="UT Sans" panose="00000500000000000000" pitchFamily="50" charset="0"/>
              </a:rPr>
              <a:t>Prin urmare, industria asistenței medicale trebuie să se adapteze și să adopte noi platforme pentru dezvoltarea de terapii personalizate. Imprimarea tridimensională (3D), un tip de fabricație aditivă, îmbunătățește capacitatea de a personaliza implanturile și dispozitivele medicale, permițând totodată geometrii mai complexe. </a:t>
            </a:r>
          </a:p>
          <a:p>
            <a:pPr algn="just">
              <a:spcBef>
                <a:spcPts val="600"/>
              </a:spcBef>
            </a:pPr>
            <a:r>
              <a:rPr lang="ro-RO" altLang="en-US" sz="2000">
                <a:latin typeface="UT Sans" panose="00000500000000000000" pitchFamily="50" charset="0"/>
              </a:rPr>
              <a:t>Odată cu utilizarea tehnologiilor de fabricație aditivă, aplicațiile medicale precum medicina regenerativă, implanturile, cardiologia, ortopedia și stomatologia fac progrese semnificative. </a:t>
            </a:r>
            <a:endParaRPr lang="en-US" altLang="en-US" sz="2000" b="1">
              <a:latin typeface="UT Sans" panose="00000500000000000000" pitchFamily="50"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3">
            <a:extLst>
              <a:ext uri="{FF2B5EF4-FFF2-40B4-BE49-F238E27FC236}">
                <a16:creationId xmlns:a16="http://schemas.microsoft.com/office/drawing/2014/main" id="{02736E5C-1F84-4CBD-9BF6-7AC46EBF875E}"/>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7551B895-AF76-4DDD-ABA5-0A8C611284AA}"/>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1BF132B9-663D-49A1-B015-69AAC767E1FD}"/>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68611" name="Picture 1">
            <a:extLst>
              <a:ext uri="{FF2B5EF4-FFF2-40B4-BE49-F238E27FC236}">
                <a16:creationId xmlns:a16="http://schemas.microsoft.com/office/drawing/2014/main" id="{9476B164-6C81-4E3C-A4DE-63C10FF585E1}"/>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Forma 1">
            <a:extLst>
              <a:ext uri="{FF2B5EF4-FFF2-40B4-BE49-F238E27FC236}">
                <a16:creationId xmlns:a16="http://schemas.microsoft.com/office/drawing/2014/main" id="{1402824A-6AB2-4B87-BC45-6B5442255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16">
            <a:extLst>
              <a:ext uri="{FF2B5EF4-FFF2-40B4-BE49-F238E27FC236}">
                <a16:creationId xmlns:a16="http://schemas.microsoft.com/office/drawing/2014/main" id="{FC1CF683-85B7-47D4-A0AD-96F77D3493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Rectangle 1">
            <a:extLst>
              <a:ext uri="{FF2B5EF4-FFF2-40B4-BE49-F238E27FC236}">
                <a16:creationId xmlns:a16="http://schemas.microsoft.com/office/drawing/2014/main" id="{5EB75723-BD94-45B7-8DB2-191A3B7C9A26}"/>
              </a:ext>
            </a:extLst>
          </p:cNvPr>
          <p:cNvSpPr>
            <a:spLocks noChangeArrowheads="1"/>
          </p:cNvSpPr>
          <p:nvPr/>
        </p:nvSpPr>
        <p:spPr bwMode="auto">
          <a:xfrm>
            <a:off x="838200" y="1143000"/>
            <a:ext cx="4217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7.3 </a:t>
            </a:r>
            <a:r>
              <a:rPr lang="ro-RO" altLang="en-US" sz="2000">
                <a:latin typeface="UT Sans Bold" panose="00000500000000000000" pitchFamily="50" charset="0"/>
              </a:rPr>
              <a:t>Industria dispozitivelor medicale</a:t>
            </a:r>
            <a:endParaRPr lang="en-US" altLang="en-US" sz="2000">
              <a:latin typeface="UT Sans Bold" panose="00000500000000000000" pitchFamily="50" charset="0"/>
            </a:endParaRPr>
          </a:p>
        </p:txBody>
      </p:sp>
      <p:sp>
        <p:nvSpPr>
          <p:cNvPr id="68615" name="Rectangle 1">
            <a:extLst>
              <a:ext uri="{FF2B5EF4-FFF2-40B4-BE49-F238E27FC236}">
                <a16:creationId xmlns:a16="http://schemas.microsoft.com/office/drawing/2014/main" id="{ABFC8235-FD5D-460E-A3D5-80A3F542F7D0}"/>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68616" name="TextBox 11">
            <a:extLst>
              <a:ext uri="{FF2B5EF4-FFF2-40B4-BE49-F238E27FC236}">
                <a16:creationId xmlns:a16="http://schemas.microsoft.com/office/drawing/2014/main" id="{67714DA2-880E-4C59-B642-2F49ADCC8F32}"/>
              </a:ext>
            </a:extLst>
          </p:cNvPr>
          <p:cNvSpPr txBox="1">
            <a:spLocks noChangeArrowheads="1"/>
          </p:cNvSpPr>
          <p:nvPr/>
        </p:nvSpPr>
        <p:spPr bwMode="auto">
          <a:xfrm>
            <a:off x="685800" y="1600200"/>
            <a:ext cx="2971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ts val="600"/>
              </a:spcBef>
            </a:pPr>
            <a:r>
              <a:rPr lang="ro-RO" altLang="en-US" sz="2000">
                <a:latin typeface="UT Sans" panose="00000500000000000000" pitchFamily="50" charset="0"/>
              </a:rPr>
              <a:t>Există cinci tipuri primare de aplicații de imprimare 3D actuale în domeniul asistenței medicale:</a:t>
            </a:r>
            <a:endParaRPr lang="en-US" altLang="en-US" sz="2000" b="1">
              <a:latin typeface="UT Sans" panose="00000500000000000000" pitchFamily="50" charset="0"/>
            </a:endParaRPr>
          </a:p>
        </p:txBody>
      </p:sp>
      <p:pic>
        <p:nvPicPr>
          <p:cNvPr id="68617" name="Imagine 31">
            <a:extLst>
              <a:ext uri="{FF2B5EF4-FFF2-40B4-BE49-F238E27FC236}">
                <a16:creationId xmlns:a16="http://schemas.microsoft.com/office/drawing/2014/main" id="{58483C6D-092E-4E29-ABBB-F8C22ED238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524000"/>
            <a:ext cx="441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3">
            <a:extLst>
              <a:ext uri="{FF2B5EF4-FFF2-40B4-BE49-F238E27FC236}">
                <a16:creationId xmlns:a16="http://schemas.microsoft.com/office/drawing/2014/main" id="{8BE3CD7E-027C-4FB4-AFDF-6D80F109D52D}"/>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C8ED66E2-4C1C-4274-950A-2E7B9B6F9E13}"/>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03DD0CF7-5705-429C-8458-1203C0F4B55C}"/>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69635" name="Picture 1">
            <a:extLst>
              <a:ext uri="{FF2B5EF4-FFF2-40B4-BE49-F238E27FC236}">
                <a16:creationId xmlns:a16="http://schemas.microsoft.com/office/drawing/2014/main" id="{3BED41AE-10DC-4562-AF90-2C449C965D44}"/>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Forma 1">
            <a:extLst>
              <a:ext uri="{FF2B5EF4-FFF2-40B4-BE49-F238E27FC236}">
                <a16:creationId xmlns:a16="http://schemas.microsoft.com/office/drawing/2014/main" id="{6554B49B-03BA-4FF7-BD1E-916563D0F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16">
            <a:extLst>
              <a:ext uri="{FF2B5EF4-FFF2-40B4-BE49-F238E27FC236}">
                <a16:creationId xmlns:a16="http://schemas.microsoft.com/office/drawing/2014/main" id="{70D5E7E7-3463-43AD-986A-A150F132E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1">
            <a:extLst>
              <a:ext uri="{FF2B5EF4-FFF2-40B4-BE49-F238E27FC236}">
                <a16:creationId xmlns:a16="http://schemas.microsoft.com/office/drawing/2014/main" id="{66849C55-68B5-4AA8-9176-BB8A431EAEBB}"/>
              </a:ext>
            </a:extLst>
          </p:cNvPr>
          <p:cNvSpPr>
            <a:spLocks noChangeArrowheads="1"/>
          </p:cNvSpPr>
          <p:nvPr/>
        </p:nvSpPr>
        <p:spPr bwMode="auto">
          <a:xfrm>
            <a:off x="838200" y="1143000"/>
            <a:ext cx="4217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7.3 </a:t>
            </a:r>
            <a:r>
              <a:rPr lang="ro-RO" altLang="en-US" sz="2000">
                <a:latin typeface="UT Sans Bold" panose="00000500000000000000" pitchFamily="50" charset="0"/>
              </a:rPr>
              <a:t>Industria dispozitivelor medicale</a:t>
            </a:r>
            <a:endParaRPr lang="en-US" altLang="en-US" sz="2000">
              <a:latin typeface="UT Sans Bold" panose="00000500000000000000" pitchFamily="50" charset="0"/>
            </a:endParaRPr>
          </a:p>
        </p:txBody>
      </p:sp>
      <p:sp>
        <p:nvSpPr>
          <p:cNvPr id="69639" name="Rectangle 1">
            <a:extLst>
              <a:ext uri="{FF2B5EF4-FFF2-40B4-BE49-F238E27FC236}">
                <a16:creationId xmlns:a16="http://schemas.microsoft.com/office/drawing/2014/main" id="{8A4C99B0-1FF9-4461-85C2-B5E692F2157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69640" name="TextBox 11">
            <a:extLst>
              <a:ext uri="{FF2B5EF4-FFF2-40B4-BE49-F238E27FC236}">
                <a16:creationId xmlns:a16="http://schemas.microsoft.com/office/drawing/2014/main" id="{2F25D312-561C-4E7C-BDF7-A0C30BF68757}"/>
              </a:ext>
            </a:extLst>
          </p:cNvPr>
          <p:cNvSpPr txBox="1">
            <a:spLocks noChangeArrowheads="1"/>
          </p:cNvSpPr>
          <p:nvPr/>
        </p:nvSpPr>
        <p:spPr bwMode="auto">
          <a:xfrm>
            <a:off x="685800" y="1600200"/>
            <a:ext cx="1371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ts val="600"/>
              </a:spcBef>
            </a:pPr>
            <a:r>
              <a:rPr lang="ro-RO" altLang="en-US" sz="2000">
                <a:latin typeface="UT Sans" panose="00000500000000000000" pitchFamily="50" charset="0"/>
              </a:rPr>
              <a:t>Aplicații ale imprimării 3D pentru COVID 19:</a:t>
            </a:r>
            <a:endParaRPr lang="en-US" altLang="en-US" sz="2000" b="1">
              <a:latin typeface="UT Sans" panose="00000500000000000000" pitchFamily="50" charset="0"/>
            </a:endParaRPr>
          </a:p>
        </p:txBody>
      </p:sp>
      <p:pic>
        <p:nvPicPr>
          <p:cNvPr id="69641" name="Picture 2">
            <a:extLst>
              <a:ext uri="{FF2B5EF4-FFF2-40B4-BE49-F238E27FC236}">
                <a16:creationId xmlns:a16="http://schemas.microsoft.com/office/drawing/2014/main" id="{EEA396C7-403A-45B7-9259-787B81612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562100"/>
            <a:ext cx="6867525"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3">
            <a:extLst>
              <a:ext uri="{FF2B5EF4-FFF2-40B4-BE49-F238E27FC236}">
                <a16:creationId xmlns:a16="http://schemas.microsoft.com/office/drawing/2014/main" id="{06C03E26-0798-4944-9876-FD841950D713}"/>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4D17E7F0-DEB4-44F0-BA98-6E22CF5FEF61}"/>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26FAA85D-53E1-4FF6-A02B-87E7A03400B3}"/>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70659" name="Picture 1">
            <a:extLst>
              <a:ext uri="{FF2B5EF4-FFF2-40B4-BE49-F238E27FC236}">
                <a16:creationId xmlns:a16="http://schemas.microsoft.com/office/drawing/2014/main" id="{4776D563-EC51-49FC-827D-F07D31DF5477}"/>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Forma 1">
            <a:extLst>
              <a:ext uri="{FF2B5EF4-FFF2-40B4-BE49-F238E27FC236}">
                <a16:creationId xmlns:a16="http://schemas.microsoft.com/office/drawing/2014/main" id="{E215FDEB-6142-4E36-B9F4-9B244A717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16">
            <a:extLst>
              <a:ext uri="{FF2B5EF4-FFF2-40B4-BE49-F238E27FC236}">
                <a16:creationId xmlns:a16="http://schemas.microsoft.com/office/drawing/2014/main" id="{6FA46992-55C4-4BCF-98D8-FDD113191A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1">
            <a:extLst>
              <a:ext uri="{FF2B5EF4-FFF2-40B4-BE49-F238E27FC236}">
                <a16:creationId xmlns:a16="http://schemas.microsoft.com/office/drawing/2014/main" id="{056C882C-F850-4097-839C-9F74496675B0}"/>
              </a:ext>
            </a:extLst>
          </p:cNvPr>
          <p:cNvSpPr>
            <a:spLocks noChangeArrowheads="1"/>
          </p:cNvSpPr>
          <p:nvPr/>
        </p:nvSpPr>
        <p:spPr bwMode="auto">
          <a:xfrm>
            <a:off x="838200" y="1143000"/>
            <a:ext cx="4217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7.3 </a:t>
            </a:r>
            <a:r>
              <a:rPr lang="ro-RO" altLang="en-US" sz="2000">
                <a:latin typeface="UT Sans Bold" panose="00000500000000000000" pitchFamily="50" charset="0"/>
              </a:rPr>
              <a:t>Industria dispozitivelor medicale</a:t>
            </a:r>
            <a:endParaRPr lang="en-US" altLang="en-US" sz="2000">
              <a:latin typeface="UT Sans Bold" panose="00000500000000000000" pitchFamily="50" charset="0"/>
            </a:endParaRPr>
          </a:p>
        </p:txBody>
      </p:sp>
      <p:sp>
        <p:nvSpPr>
          <p:cNvPr id="70663" name="Rectangle 1">
            <a:extLst>
              <a:ext uri="{FF2B5EF4-FFF2-40B4-BE49-F238E27FC236}">
                <a16:creationId xmlns:a16="http://schemas.microsoft.com/office/drawing/2014/main" id="{2E7ED814-F73C-4824-9A83-958AD581D1C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70664" name="TextBox 11">
            <a:extLst>
              <a:ext uri="{FF2B5EF4-FFF2-40B4-BE49-F238E27FC236}">
                <a16:creationId xmlns:a16="http://schemas.microsoft.com/office/drawing/2014/main" id="{991B957E-CAE3-4991-9D1A-88AEAD4CB0DA}"/>
              </a:ext>
            </a:extLst>
          </p:cNvPr>
          <p:cNvSpPr txBox="1">
            <a:spLocks noChangeArrowheads="1"/>
          </p:cNvSpPr>
          <p:nvPr/>
        </p:nvSpPr>
        <p:spPr bwMode="auto">
          <a:xfrm>
            <a:off x="685800" y="1600200"/>
            <a:ext cx="8077200"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ts val="600"/>
              </a:spcBef>
            </a:pPr>
            <a:r>
              <a:rPr lang="ro-RO" altLang="en-US" sz="2000" i="1">
                <a:latin typeface="UT Sans" panose="00000500000000000000" pitchFamily="50" charset="0"/>
              </a:rPr>
              <a:t>Articolele implantabile și neimplantabile, cum ar fi plăcile de legare osoasă, cupele pentru șolduri, cuștile spinale, implanturile genunchiului, bazele protezei dentare, implanturile craniofaciale și instrumentele chirurgicale, sunt unele dintre cele 85 de produse pentru dispozitive medicale fabricate prin imprimare 3D, care sunt în prezent disponibile pe piață. </a:t>
            </a:r>
          </a:p>
          <a:p>
            <a:pPr algn="just">
              <a:spcBef>
                <a:spcPts val="600"/>
              </a:spcBef>
            </a:pPr>
            <a:r>
              <a:rPr lang="ro-RO" altLang="en-US" sz="2000" i="1">
                <a:latin typeface="UT Sans" panose="00000500000000000000" pitchFamily="50" charset="0"/>
              </a:rPr>
              <a:t>Deși imprimarea 3D s-a dovedit a fi deosebit de eficientă într-o varietate de aplicații medicale, există încă provocări care trebuie depășite. Materialele, tehnicile, software-ul și aplicațiile sunt dezvoltate zilnic. Acest lucru va asigura faptul că producția aditivă va continua să fie fundamentală pentru a ajuta umanitatea să combată următoarele pandemii.</a:t>
            </a:r>
            <a:endParaRPr lang="en-US" altLang="en-US" sz="2000" b="1" i="1">
              <a:latin typeface="UT Sans" panose="00000500000000000000" pitchFamily="50"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3">
            <a:extLst>
              <a:ext uri="{FF2B5EF4-FFF2-40B4-BE49-F238E27FC236}">
                <a16:creationId xmlns:a16="http://schemas.microsoft.com/office/drawing/2014/main" id="{932977CB-3DA6-4DEE-8D6C-4B457ED8868F}"/>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EFC25DD7-2124-4FBC-91B3-DB48DE00147C}"/>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134F84F8-618A-4B76-8497-B347383E5210}"/>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71683" name="Picture 1">
            <a:extLst>
              <a:ext uri="{FF2B5EF4-FFF2-40B4-BE49-F238E27FC236}">
                <a16:creationId xmlns:a16="http://schemas.microsoft.com/office/drawing/2014/main" id="{C90FC8AD-CAC2-4F28-AC1D-7BDE4DEF3990}"/>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Forma 1">
            <a:extLst>
              <a:ext uri="{FF2B5EF4-FFF2-40B4-BE49-F238E27FC236}">
                <a16:creationId xmlns:a16="http://schemas.microsoft.com/office/drawing/2014/main" id="{127E9C3F-D632-4481-8505-85475DD6A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16">
            <a:extLst>
              <a:ext uri="{FF2B5EF4-FFF2-40B4-BE49-F238E27FC236}">
                <a16:creationId xmlns:a16="http://schemas.microsoft.com/office/drawing/2014/main" id="{DEF6408B-3CD9-42FF-BBDF-2C947AAEAA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Rectangle 1">
            <a:extLst>
              <a:ext uri="{FF2B5EF4-FFF2-40B4-BE49-F238E27FC236}">
                <a16:creationId xmlns:a16="http://schemas.microsoft.com/office/drawing/2014/main" id="{2973C7FC-C6FD-464A-B135-5EB82AEE5592}"/>
              </a:ext>
            </a:extLst>
          </p:cNvPr>
          <p:cNvSpPr>
            <a:spLocks noChangeArrowheads="1"/>
          </p:cNvSpPr>
          <p:nvPr/>
        </p:nvSpPr>
        <p:spPr bwMode="auto">
          <a:xfrm>
            <a:off x="838200" y="1143000"/>
            <a:ext cx="2519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7.4 </a:t>
            </a:r>
            <a:r>
              <a:rPr lang="ro-RO" altLang="en-US" sz="2000">
                <a:latin typeface="UT Sans Bold" panose="00000500000000000000" pitchFamily="50" charset="0"/>
              </a:rPr>
              <a:t>Industria aviatică</a:t>
            </a:r>
            <a:endParaRPr lang="en-US" altLang="en-US" sz="2000">
              <a:latin typeface="UT Sans Bold" panose="00000500000000000000" pitchFamily="50" charset="0"/>
            </a:endParaRPr>
          </a:p>
        </p:txBody>
      </p:sp>
      <p:sp>
        <p:nvSpPr>
          <p:cNvPr id="71687" name="Rectangle 1">
            <a:extLst>
              <a:ext uri="{FF2B5EF4-FFF2-40B4-BE49-F238E27FC236}">
                <a16:creationId xmlns:a16="http://schemas.microsoft.com/office/drawing/2014/main" id="{84CDD662-F507-4C1C-8149-A71ACA7848D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71688" name="TextBox 11">
            <a:extLst>
              <a:ext uri="{FF2B5EF4-FFF2-40B4-BE49-F238E27FC236}">
                <a16:creationId xmlns:a16="http://schemas.microsoft.com/office/drawing/2014/main" id="{4627255F-EC00-4CF8-A291-5C608857417D}"/>
              </a:ext>
            </a:extLst>
          </p:cNvPr>
          <p:cNvSpPr txBox="1">
            <a:spLocks noChangeArrowheads="1"/>
          </p:cNvSpPr>
          <p:nvPr/>
        </p:nvSpPr>
        <p:spPr bwMode="auto">
          <a:xfrm>
            <a:off x="685800" y="1600200"/>
            <a:ext cx="80772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ts val="600"/>
              </a:spcBef>
            </a:pPr>
            <a:r>
              <a:rPr lang="ro-RO" altLang="en-US" sz="2000">
                <a:latin typeface="UT Sans" panose="00000500000000000000" pitchFamily="50" charset="0"/>
              </a:rPr>
              <a:t>Modelele din industria aerospațială încep adesea cu modele conceptuale care prezintă o componentă de aeronavă. </a:t>
            </a:r>
          </a:p>
          <a:p>
            <a:pPr algn="just">
              <a:spcBef>
                <a:spcPts val="600"/>
              </a:spcBef>
            </a:pPr>
            <a:r>
              <a:rPr lang="ro-RO" altLang="en-US" sz="2000">
                <a:latin typeface="UT Sans" panose="00000500000000000000" pitchFamily="50" charset="0"/>
              </a:rPr>
              <a:t>Ele sunt utilizate frecvent pentru controlul aerodinamic, care este de o importanță vitală pentru industria aerospațială. </a:t>
            </a:r>
          </a:p>
          <a:p>
            <a:pPr algn="just">
              <a:spcBef>
                <a:spcPts val="600"/>
              </a:spcBef>
            </a:pPr>
            <a:r>
              <a:rPr lang="ro-RO" altLang="en-US" sz="2000">
                <a:latin typeface="UT Sans" panose="00000500000000000000" pitchFamily="50" charset="0"/>
              </a:rPr>
              <a:t>SLA și Jetting Material sunt utilizate pentru a crea modele detaliate, netede și la scară de modele aerospațiale. Modelele exacte ajută la comunicarea clară a intenției de proiectare și reprezintă forma generală a unui concept. </a:t>
            </a:r>
            <a:endParaRPr lang="en-US" altLang="en-US" sz="2000" b="1" i="1">
              <a:latin typeface="UT Sans" panose="00000500000000000000" pitchFamily="50"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Imagine 72">
            <a:extLst>
              <a:ext uri="{FF2B5EF4-FFF2-40B4-BE49-F238E27FC236}">
                <a16:creationId xmlns:a16="http://schemas.microsoft.com/office/drawing/2014/main" id="{53766FF1-79D6-4855-A7DC-0EB387E12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495800"/>
            <a:ext cx="3633788"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07" name="Group 3">
            <a:extLst>
              <a:ext uri="{FF2B5EF4-FFF2-40B4-BE49-F238E27FC236}">
                <a16:creationId xmlns:a16="http://schemas.microsoft.com/office/drawing/2014/main" id="{269F3A8B-3124-42DF-8FFC-56A24C7E6ACF}"/>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9EF8943D-952E-49A5-8B83-001398A514EF}"/>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3AEB6B2E-9268-4288-A952-05A8B177F13E}"/>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72708" name="Picture 1">
            <a:extLst>
              <a:ext uri="{FF2B5EF4-FFF2-40B4-BE49-F238E27FC236}">
                <a16:creationId xmlns:a16="http://schemas.microsoft.com/office/drawing/2014/main" id="{4A2285D3-21D5-4C48-9248-76D150B80E2C}"/>
              </a:ext>
            </a:extLst>
          </p:cNvPr>
          <p:cNvPicPr>
            <a:picLocks noChangeAspect="1"/>
          </p:cNvPicPr>
          <p:nvPr/>
        </p:nvPicPr>
        <p:blipFill>
          <a:blip r:embed="rId3">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Forma 1">
            <a:extLst>
              <a:ext uri="{FF2B5EF4-FFF2-40B4-BE49-F238E27FC236}">
                <a16:creationId xmlns:a16="http://schemas.microsoft.com/office/drawing/2014/main" id="{A013B1D2-59B4-452B-B20B-7EA1103F9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16">
            <a:extLst>
              <a:ext uri="{FF2B5EF4-FFF2-40B4-BE49-F238E27FC236}">
                <a16:creationId xmlns:a16="http://schemas.microsoft.com/office/drawing/2014/main" id="{12CD080B-5BF1-414D-9FF5-EDC617EBCC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Rectangle 1">
            <a:extLst>
              <a:ext uri="{FF2B5EF4-FFF2-40B4-BE49-F238E27FC236}">
                <a16:creationId xmlns:a16="http://schemas.microsoft.com/office/drawing/2014/main" id="{F84A0270-4527-40BE-BFA7-E9A9B04AC564}"/>
              </a:ext>
            </a:extLst>
          </p:cNvPr>
          <p:cNvSpPr>
            <a:spLocks noChangeArrowheads="1"/>
          </p:cNvSpPr>
          <p:nvPr/>
        </p:nvSpPr>
        <p:spPr bwMode="auto">
          <a:xfrm>
            <a:off x="838200" y="1143000"/>
            <a:ext cx="2519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7.4 </a:t>
            </a:r>
            <a:r>
              <a:rPr lang="ro-RO" altLang="en-US" sz="2000">
                <a:latin typeface="UT Sans Bold" panose="00000500000000000000" pitchFamily="50" charset="0"/>
              </a:rPr>
              <a:t>Industria aviatică</a:t>
            </a:r>
            <a:endParaRPr lang="en-US" altLang="en-US" sz="2000">
              <a:latin typeface="UT Sans Bold" panose="00000500000000000000" pitchFamily="50" charset="0"/>
            </a:endParaRPr>
          </a:p>
        </p:txBody>
      </p:sp>
      <p:sp>
        <p:nvSpPr>
          <p:cNvPr id="72712" name="Rectangle 1">
            <a:extLst>
              <a:ext uri="{FF2B5EF4-FFF2-40B4-BE49-F238E27FC236}">
                <a16:creationId xmlns:a16="http://schemas.microsoft.com/office/drawing/2014/main" id="{61731D0E-5321-4809-A75A-176B199BCBF5}"/>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72713" name="TextBox 11">
            <a:extLst>
              <a:ext uri="{FF2B5EF4-FFF2-40B4-BE49-F238E27FC236}">
                <a16:creationId xmlns:a16="http://schemas.microsoft.com/office/drawing/2014/main" id="{761ED7CE-D622-4291-A111-EF3C68F2A8E0}"/>
              </a:ext>
            </a:extLst>
          </p:cNvPr>
          <p:cNvSpPr txBox="1">
            <a:spLocks noChangeArrowheads="1"/>
          </p:cNvSpPr>
          <p:nvPr/>
        </p:nvSpPr>
        <p:spPr bwMode="auto">
          <a:xfrm>
            <a:off x="685800" y="1600200"/>
            <a:ext cx="274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ts val="600"/>
              </a:spcBef>
            </a:pPr>
            <a:r>
              <a:rPr lang="ro-RO" altLang="en-US">
                <a:latin typeface="UT Sans" panose="00000500000000000000" pitchFamily="50" charset="0"/>
              </a:rPr>
              <a:t>Stereolitografia (SLA) este un proces de fabricație aditiv în familia fotosintetică. </a:t>
            </a:r>
            <a:endParaRPr lang="en-US" altLang="en-US" b="1" i="1">
              <a:latin typeface="UT Sans" panose="00000500000000000000" pitchFamily="50" charset="0"/>
            </a:endParaRPr>
          </a:p>
        </p:txBody>
      </p:sp>
      <p:pic>
        <p:nvPicPr>
          <p:cNvPr id="72714" name="Picutre 70">
            <a:extLst>
              <a:ext uri="{FF2B5EF4-FFF2-40B4-BE49-F238E27FC236}">
                <a16:creationId xmlns:a16="http://schemas.microsoft.com/office/drawing/2014/main" id="{B2050D09-4F8F-4A2F-800B-0D8FA1DD3F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1295400"/>
            <a:ext cx="5715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5" name="TextBox 12">
            <a:extLst>
              <a:ext uri="{FF2B5EF4-FFF2-40B4-BE49-F238E27FC236}">
                <a16:creationId xmlns:a16="http://schemas.microsoft.com/office/drawing/2014/main" id="{2CB6E5BE-0943-4952-B2C4-C3577A86F4AE}"/>
              </a:ext>
            </a:extLst>
          </p:cNvPr>
          <p:cNvSpPr txBox="1">
            <a:spLocks noChangeArrowheads="1"/>
          </p:cNvSpPr>
          <p:nvPr/>
        </p:nvSpPr>
        <p:spPr bwMode="auto">
          <a:xfrm>
            <a:off x="5791200" y="3276600"/>
            <a:ext cx="2971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a:latin typeface="UT Sans" panose="00000500000000000000" pitchFamily="50" charset="0"/>
              </a:rPr>
              <a:t>Jetting Material (MJ) este un tip de fabricație aditiv care funcționează în mod similar cu imprimantele 2D.</a:t>
            </a:r>
            <a:endParaRPr lang="en-US" altLang="en-US">
              <a:latin typeface="UT Sans" panose="00000500000000000000" pitchFamily="50" charset="0"/>
            </a:endParaRPr>
          </a:p>
          <a:p>
            <a:pPr algn="just"/>
            <a:endParaRPr lang="en-US" altLang="en-US">
              <a:latin typeface="UT Sans" panose="00000500000000000000" pitchFamily="50" charset="0"/>
            </a:endParaRPr>
          </a:p>
        </p:txBody>
      </p:sp>
      <p:pic>
        <p:nvPicPr>
          <p:cNvPr id="72716" name="Picutre 71">
            <a:extLst>
              <a:ext uri="{FF2B5EF4-FFF2-40B4-BE49-F238E27FC236}">
                <a16:creationId xmlns:a16="http://schemas.microsoft.com/office/drawing/2014/main" id="{F75760C5-63E2-46D5-ABC6-BA2A7FC29A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124200"/>
            <a:ext cx="5181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3">
            <a:extLst>
              <a:ext uri="{FF2B5EF4-FFF2-40B4-BE49-F238E27FC236}">
                <a16:creationId xmlns:a16="http://schemas.microsoft.com/office/drawing/2014/main" id="{6F87C983-E6BE-47FB-9E42-27D4BA247790}"/>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440CE047-30E7-4628-BBCE-9C889CF0765B}"/>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C5807CB4-4172-476C-91CA-FE10E658098C}"/>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9219" name="Picture 1">
            <a:extLst>
              <a:ext uri="{FF2B5EF4-FFF2-40B4-BE49-F238E27FC236}">
                <a16:creationId xmlns:a16="http://schemas.microsoft.com/office/drawing/2014/main" id="{338F8733-092A-4D60-943C-5FD9D4F5FE12}"/>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Forma 1">
            <a:extLst>
              <a:ext uri="{FF2B5EF4-FFF2-40B4-BE49-F238E27FC236}">
                <a16:creationId xmlns:a16="http://schemas.microsoft.com/office/drawing/2014/main" id="{5BD85436-194E-4256-A8D1-FBCDFCA70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6">
            <a:extLst>
              <a:ext uri="{FF2B5EF4-FFF2-40B4-BE49-F238E27FC236}">
                <a16:creationId xmlns:a16="http://schemas.microsoft.com/office/drawing/2014/main" id="{ECC9BBFE-E8A3-493C-A4FC-DFB89E5BFB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1">
            <a:extLst>
              <a:ext uri="{FF2B5EF4-FFF2-40B4-BE49-F238E27FC236}">
                <a16:creationId xmlns:a16="http://schemas.microsoft.com/office/drawing/2014/main" id="{CE1B7A76-D3F2-4338-B7A3-B218519AD7B0}"/>
              </a:ext>
            </a:extLst>
          </p:cNvPr>
          <p:cNvSpPr>
            <a:spLocks noChangeArrowheads="1"/>
          </p:cNvSpPr>
          <p:nvPr/>
        </p:nvSpPr>
        <p:spPr bwMode="auto">
          <a:xfrm>
            <a:off x="354013" y="1090613"/>
            <a:ext cx="83820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o-RO" sz="2800" b="1">
                <a:latin typeface="UT Sans" panose="00000500000000000000" pitchFamily="50" charset="0"/>
              </a:rPr>
              <a:t>Descrierea generală a principiilor de fabricație</a:t>
            </a:r>
          </a:p>
          <a:p>
            <a:endParaRPr lang="en-US" altLang="ro-RO" sz="2800" b="1">
              <a:latin typeface="UT Sans" panose="00000500000000000000" pitchFamily="50" charset="0"/>
            </a:endParaRPr>
          </a:p>
          <a:p>
            <a:r>
              <a:rPr lang="en-US" altLang="ro-RO" b="1">
                <a:latin typeface="UT Sans" panose="00000500000000000000" pitchFamily="50" charset="0"/>
              </a:rPr>
              <a:t>Clasificarea tehnicilor de fabricație</a:t>
            </a:r>
          </a:p>
          <a:p>
            <a:endParaRPr lang="en-US" altLang="ro-RO" b="1">
              <a:latin typeface="UT Sans" panose="00000500000000000000" pitchFamily="50" charset="0"/>
            </a:endParaRPr>
          </a:p>
          <a:p>
            <a:r>
              <a:rPr lang="en-US" altLang="ro-RO">
                <a:latin typeface="UT Sans" panose="00000500000000000000" pitchFamily="50" charset="0"/>
              </a:rPr>
              <a:t>Majoritatea tehnicilor de fabricație pot fi clasificate în trei grupe (figura 3). La cel mai simplu nivel, aceste grupuri pot fi definite ca:</a:t>
            </a:r>
          </a:p>
          <a:p>
            <a:endParaRPr lang="en-US" altLang="ro-RO">
              <a:latin typeface="UT Sans" panose="00000500000000000000" pitchFamily="50" charset="0"/>
            </a:endParaRPr>
          </a:p>
          <a:p>
            <a:r>
              <a:rPr lang="en-US" altLang="ro-RO" b="1">
                <a:latin typeface="UT Sans" panose="00000500000000000000" pitchFamily="50" charset="0"/>
              </a:rPr>
              <a:t>Fabricare formativă</a:t>
            </a:r>
            <a:r>
              <a:rPr lang="en-US" altLang="ro-RO">
                <a:latin typeface="UT Sans" panose="00000500000000000000" pitchFamily="50" charset="0"/>
              </a:rPr>
              <a:t>: cel mai potrivit pentru producția de volum mare de aceeași parte, necesitând o investiție inițială mare în scule (moulds), dar apoi posibilitatea de a produce piese rapid și la un preț unitar foarte scăzut.</a:t>
            </a:r>
          </a:p>
          <a:p>
            <a:endParaRPr lang="en-US" altLang="ro-RO">
              <a:latin typeface="UT Sans" panose="00000500000000000000" pitchFamily="50" charset="0"/>
            </a:endParaRPr>
          </a:p>
          <a:p>
            <a:r>
              <a:rPr lang="en-US" altLang="ro-RO" b="1">
                <a:latin typeface="UT Sans" panose="00000500000000000000" pitchFamily="50" charset="0"/>
              </a:rPr>
              <a:t>Producție substractivă: </a:t>
            </a:r>
            <a:r>
              <a:rPr lang="en-US" altLang="ro-RO">
                <a:latin typeface="UT Sans" panose="00000500000000000000" pitchFamily="50" charset="0"/>
              </a:rPr>
              <a:t>se află între formativ și aditiv, fiind cel mai potrivit pentru piesele cu geometrii relativ simple, produse la volume medii mici, care sunt de obicei fabricate din materiale funcționale (în special din metal).</a:t>
            </a:r>
          </a:p>
          <a:p>
            <a:endParaRPr lang="en-US" altLang="ro-RO">
              <a:latin typeface="UT Sans" panose="00000500000000000000" pitchFamily="50" charset="0"/>
            </a:endParaRPr>
          </a:p>
          <a:p>
            <a:r>
              <a:rPr lang="en-US" altLang="ro-RO" b="1">
                <a:latin typeface="UT Sans" panose="00000500000000000000" pitchFamily="50" charset="0"/>
              </a:rPr>
              <a:t>Fabricarea aditivilor: </a:t>
            </a:r>
            <a:r>
              <a:rPr lang="en-US" altLang="ro-RO">
                <a:latin typeface="UT Sans" panose="00000500000000000000" pitchFamily="50" charset="0"/>
              </a:rPr>
              <a:t>cel mai potrivit pentru modele cu volum redus, complexe pe care metodele formative sau substractive nu le pot produce sau se produce atunci când este necesar un prototip unic și rapid.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3">
            <a:extLst>
              <a:ext uri="{FF2B5EF4-FFF2-40B4-BE49-F238E27FC236}">
                <a16:creationId xmlns:a16="http://schemas.microsoft.com/office/drawing/2014/main" id="{23CBF932-156D-4A5A-9039-0596ACEA27AB}"/>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D425F5ED-96EF-44C1-B98C-D6F5788A885B}"/>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73A79F7D-A896-44CC-A441-1EB2B5541721}"/>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73731" name="Picture 1">
            <a:extLst>
              <a:ext uri="{FF2B5EF4-FFF2-40B4-BE49-F238E27FC236}">
                <a16:creationId xmlns:a16="http://schemas.microsoft.com/office/drawing/2014/main" id="{E7E16CA2-6355-4FB2-9F15-4FD05032B79D}"/>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Forma 1">
            <a:extLst>
              <a:ext uri="{FF2B5EF4-FFF2-40B4-BE49-F238E27FC236}">
                <a16:creationId xmlns:a16="http://schemas.microsoft.com/office/drawing/2014/main" id="{9B6E52A8-0E71-4802-A625-18A3FE934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6">
            <a:extLst>
              <a:ext uri="{FF2B5EF4-FFF2-40B4-BE49-F238E27FC236}">
                <a16:creationId xmlns:a16="http://schemas.microsoft.com/office/drawing/2014/main" id="{0D01C659-873D-4281-A42B-18741FC2D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Rectangle 1">
            <a:extLst>
              <a:ext uri="{FF2B5EF4-FFF2-40B4-BE49-F238E27FC236}">
                <a16:creationId xmlns:a16="http://schemas.microsoft.com/office/drawing/2014/main" id="{0A811C60-19D9-4B8B-876F-9465E78BED72}"/>
              </a:ext>
            </a:extLst>
          </p:cNvPr>
          <p:cNvSpPr>
            <a:spLocks noChangeArrowheads="1"/>
          </p:cNvSpPr>
          <p:nvPr/>
        </p:nvSpPr>
        <p:spPr bwMode="auto">
          <a:xfrm>
            <a:off x="838200" y="1143000"/>
            <a:ext cx="3497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7.5 </a:t>
            </a:r>
            <a:r>
              <a:rPr lang="ro-RO" altLang="en-US" sz="2000">
                <a:latin typeface="UT Sans Bold" panose="00000500000000000000" pitchFamily="50" charset="0"/>
              </a:rPr>
              <a:t>Industria divertismentului</a:t>
            </a:r>
            <a:endParaRPr lang="en-US" altLang="en-US" sz="2000">
              <a:latin typeface="UT Sans Bold" panose="00000500000000000000" pitchFamily="50" charset="0"/>
            </a:endParaRPr>
          </a:p>
        </p:txBody>
      </p:sp>
      <p:sp>
        <p:nvSpPr>
          <p:cNvPr id="73735" name="Rectangle 1">
            <a:extLst>
              <a:ext uri="{FF2B5EF4-FFF2-40B4-BE49-F238E27FC236}">
                <a16:creationId xmlns:a16="http://schemas.microsoft.com/office/drawing/2014/main" id="{C93F51F5-AF40-44A1-B9BC-A0582AAB63CA}"/>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73736" name="TextBox 11">
            <a:extLst>
              <a:ext uri="{FF2B5EF4-FFF2-40B4-BE49-F238E27FC236}">
                <a16:creationId xmlns:a16="http://schemas.microsoft.com/office/drawing/2014/main" id="{8AD7FF1F-FD25-4DDC-8EDA-2D646B73021C}"/>
              </a:ext>
            </a:extLst>
          </p:cNvPr>
          <p:cNvSpPr txBox="1">
            <a:spLocks noChangeArrowheads="1"/>
          </p:cNvSpPr>
          <p:nvPr/>
        </p:nvSpPr>
        <p:spPr bwMode="auto">
          <a:xfrm>
            <a:off x="685800" y="1600200"/>
            <a:ext cx="80010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o-RO" altLang="en-US" sz="2000">
                <a:latin typeface="UT Sans" panose="00000500000000000000" pitchFamily="50" charset="0"/>
              </a:rPr>
              <a:t>Tehnologiile de imprimare și scanare 3D pentru crearea de modele 3D de înaltă precizie de obiecte din lumea reală au adus o revoluție în domeniul designului de divertisment. Deși există mai multe întrebări la care ar trebui să se răspundă înainte ca o companie de studiouri de film, un regizor, un artist etc. să înceapă să utilizeze imprimante 3D în domeniu. </a:t>
            </a:r>
            <a:r>
              <a:rPr lang="ro-RO" altLang="en-US">
                <a:latin typeface="UT Sans" panose="00000500000000000000" pitchFamily="50" charset="0"/>
              </a:rPr>
              <a:t>De exemplu [1]:</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 Imprimarea/scanarea 3D a acestui produs vă va economisi timp sau bani?</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 Acest obiect va necesita mai multe copii?</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 Acest produs necesită un nivel ridicat de detaliu, care ar putea fi dificil de realizat?</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 Materialele tipărite 3D vor depăși materialele tradiționale în ceea ce privește durabilitatea?</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 Acest artefact va fi maltratat, necesitând crearea de replici?</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 Trebuie să faceți multe copii ale unui obiect rar sau fragil?</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 Trebuie să copiați ceva ce nu puteți cumpăra, cum ar fi un produs cunoscut?</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 Este un obiect organic, creativ sau ca un fals?</a:t>
            </a:r>
            <a:endParaRPr lang="en-US" altLang="en-US">
              <a:latin typeface="UT Sans" panose="00000500000000000000" pitchFamily="50"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Forma 77">
            <a:extLst>
              <a:ext uri="{FF2B5EF4-FFF2-40B4-BE49-F238E27FC236}">
                <a16:creationId xmlns:a16="http://schemas.microsoft.com/office/drawing/2014/main" id="{D9B16764-9EDF-4B63-A397-6CD0D7EE6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29000"/>
            <a:ext cx="4722813"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55" name="Group 3">
            <a:extLst>
              <a:ext uri="{FF2B5EF4-FFF2-40B4-BE49-F238E27FC236}">
                <a16:creationId xmlns:a16="http://schemas.microsoft.com/office/drawing/2014/main" id="{6A99C5C7-C0FA-4648-B529-D406D3E33936}"/>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3A69EAEB-E9D6-429A-8393-A4487828C697}"/>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9164B758-9992-46F4-8D69-3344C75B6EF2}"/>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74756" name="Picture 1">
            <a:extLst>
              <a:ext uri="{FF2B5EF4-FFF2-40B4-BE49-F238E27FC236}">
                <a16:creationId xmlns:a16="http://schemas.microsoft.com/office/drawing/2014/main" id="{84BD44EF-2747-4896-856A-37F5804E607F}"/>
              </a:ext>
            </a:extLst>
          </p:cNvPr>
          <p:cNvPicPr>
            <a:picLocks noChangeAspect="1"/>
          </p:cNvPicPr>
          <p:nvPr/>
        </p:nvPicPr>
        <p:blipFill>
          <a:blip r:embed="rId3">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Forma 1">
            <a:extLst>
              <a:ext uri="{FF2B5EF4-FFF2-40B4-BE49-F238E27FC236}">
                <a16:creationId xmlns:a16="http://schemas.microsoft.com/office/drawing/2014/main" id="{1BCD82DA-11DA-4CE3-A591-46892F5DC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16">
            <a:extLst>
              <a:ext uri="{FF2B5EF4-FFF2-40B4-BE49-F238E27FC236}">
                <a16:creationId xmlns:a16="http://schemas.microsoft.com/office/drawing/2014/main" id="{1401A980-C1B0-40F8-8AF7-31F04F5B8E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Rectangle 1">
            <a:extLst>
              <a:ext uri="{FF2B5EF4-FFF2-40B4-BE49-F238E27FC236}">
                <a16:creationId xmlns:a16="http://schemas.microsoft.com/office/drawing/2014/main" id="{97C9F20D-6E89-4489-8BBF-62E416DF05AA}"/>
              </a:ext>
            </a:extLst>
          </p:cNvPr>
          <p:cNvSpPr>
            <a:spLocks noChangeArrowheads="1"/>
          </p:cNvSpPr>
          <p:nvPr/>
        </p:nvSpPr>
        <p:spPr bwMode="auto">
          <a:xfrm>
            <a:off x="838200" y="1143000"/>
            <a:ext cx="3497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7.5 </a:t>
            </a:r>
            <a:r>
              <a:rPr lang="ro-RO" altLang="en-US" sz="2000">
                <a:latin typeface="UT Sans Bold" panose="00000500000000000000" pitchFamily="50" charset="0"/>
              </a:rPr>
              <a:t>Industria divertismentului</a:t>
            </a:r>
            <a:endParaRPr lang="en-US" altLang="en-US" sz="2000">
              <a:latin typeface="UT Sans Bold" panose="00000500000000000000" pitchFamily="50" charset="0"/>
            </a:endParaRPr>
          </a:p>
        </p:txBody>
      </p:sp>
      <p:sp>
        <p:nvSpPr>
          <p:cNvPr id="74760" name="Rectangle 1">
            <a:extLst>
              <a:ext uri="{FF2B5EF4-FFF2-40B4-BE49-F238E27FC236}">
                <a16:creationId xmlns:a16="http://schemas.microsoft.com/office/drawing/2014/main" id="{9BA30983-A67C-48C9-9FDC-444B4422650E}"/>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74761" name="TextBox 11">
            <a:extLst>
              <a:ext uri="{FF2B5EF4-FFF2-40B4-BE49-F238E27FC236}">
                <a16:creationId xmlns:a16="http://schemas.microsoft.com/office/drawing/2014/main" id="{FF476650-31FC-458A-BDBF-976E1DDD3493}"/>
              </a:ext>
            </a:extLst>
          </p:cNvPr>
          <p:cNvSpPr txBox="1">
            <a:spLocks noChangeArrowheads="1"/>
          </p:cNvSpPr>
          <p:nvPr/>
        </p:nvSpPr>
        <p:spPr bwMode="auto">
          <a:xfrm>
            <a:off x="1905000" y="1828800"/>
            <a:ext cx="304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o-RO" altLang="en-US" sz="2000">
                <a:latin typeface="UT Sans" panose="00000500000000000000" pitchFamily="50" charset="0"/>
              </a:rPr>
              <a:t>Industria filmului</a:t>
            </a:r>
            <a:endParaRPr lang="en-US" altLang="en-US" sz="2000">
              <a:latin typeface="UT Sans" panose="00000500000000000000" pitchFamily="50" charset="0"/>
            </a:endParaRPr>
          </a:p>
        </p:txBody>
      </p:sp>
      <p:pic>
        <p:nvPicPr>
          <p:cNvPr id="74762" name="Picutre 74">
            <a:extLst>
              <a:ext uri="{FF2B5EF4-FFF2-40B4-BE49-F238E27FC236}">
                <a16:creationId xmlns:a16="http://schemas.microsoft.com/office/drawing/2014/main" id="{AD85577F-08BF-48DD-8315-050839EC45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1066800"/>
            <a:ext cx="4541838"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3" name="Rectangle 12">
            <a:extLst>
              <a:ext uri="{FF2B5EF4-FFF2-40B4-BE49-F238E27FC236}">
                <a16:creationId xmlns:a16="http://schemas.microsoft.com/office/drawing/2014/main" id="{ED982F67-CA81-4BB0-9498-33FB318B55CF}"/>
              </a:ext>
            </a:extLst>
          </p:cNvPr>
          <p:cNvSpPr>
            <a:spLocks noChangeArrowheads="1"/>
          </p:cNvSpPr>
          <p:nvPr/>
        </p:nvSpPr>
        <p:spPr bwMode="auto">
          <a:xfrm>
            <a:off x="5257800" y="5181600"/>
            <a:ext cx="2403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sz="2000">
                <a:latin typeface="UT Sans" panose="00000500000000000000" pitchFamily="50" charset="0"/>
              </a:rPr>
              <a:t>Design combinatoriu</a:t>
            </a:r>
            <a:endParaRPr lang="en-US" altLang="en-US" sz="2000">
              <a:latin typeface="UT Sans" panose="00000500000000000000" pitchFamily="50"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utre 82">
            <a:extLst>
              <a:ext uri="{FF2B5EF4-FFF2-40B4-BE49-F238E27FC236}">
                <a16:creationId xmlns:a16="http://schemas.microsoft.com/office/drawing/2014/main" id="{708DDE26-4E5B-4FA0-90B4-6B0584B41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962400"/>
            <a:ext cx="528002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79" name="Group 3">
            <a:extLst>
              <a:ext uri="{FF2B5EF4-FFF2-40B4-BE49-F238E27FC236}">
                <a16:creationId xmlns:a16="http://schemas.microsoft.com/office/drawing/2014/main" id="{FC190EAF-5E1B-4BD7-A6AB-051686454F33}"/>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0C013356-F71B-4179-8944-5DEC0CFC3FDE}"/>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F7B9D441-8740-4953-99DB-EC0DAD8353A0}"/>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75780" name="Picture 1">
            <a:extLst>
              <a:ext uri="{FF2B5EF4-FFF2-40B4-BE49-F238E27FC236}">
                <a16:creationId xmlns:a16="http://schemas.microsoft.com/office/drawing/2014/main" id="{AE4A6E7F-7A91-4B74-B19A-CAD6F319A519}"/>
              </a:ext>
            </a:extLst>
          </p:cNvPr>
          <p:cNvPicPr>
            <a:picLocks noChangeAspect="1"/>
          </p:cNvPicPr>
          <p:nvPr/>
        </p:nvPicPr>
        <p:blipFill>
          <a:blip r:embed="rId3">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Forma 1">
            <a:extLst>
              <a:ext uri="{FF2B5EF4-FFF2-40B4-BE49-F238E27FC236}">
                <a16:creationId xmlns:a16="http://schemas.microsoft.com/office/drawing/2014/main" id="{66A35EAD-D037-4FCC-9593-07D78DCDFB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16">
            <a:extLst>
              <a:ext uri="{FF2B5EF4-FFF2-40B4-BE49-F238E27FC236}">
                <a16:creationId xmlns:a16="http://schemas.microsoft.com/office/drawing/2014/main" id="{D01C970B-71D7-4EAA-B384-C8B5304116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Rectangle 1">
            <a:extLst>
              <a:ext uri="{FF2B5EF4-FFF2-40B4-BE49-F238E27FC236}">
                <a16:creationId xmlns:a16="http://schemas.microsoft.com/office/drawing/2014/main" id="{3BD607DE-C4A2-4537-9417-ACB9E4A24297}"/>
              </a:ext>
            </a:extLst>
          </p:cNvPr>
          <p:cNvSpPr>
            <a:spLocks noChangeArrowheads="1"/>
          </p:cNvSpPr>
          <p:nvPr/>
        </p:nvSpPr>
        <p:spPr bwMode="auto">
          <a:xfrm>
            <a:off x="838200" y="1143000"/>
            <a:ext cx="3497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7.5 </a:t>
            </a:r>
            <a:r>
              <a:rPr lang="ro-RO" altLang="en-US" sz="2000">
                <a:latin typeface="UT Sans Bold" panose="00000500000000000000" pitchFamily="50" charset="0"/>
              </a:rPr>
              <a:t>Industria divertismentului</a:t>
            </a:r>
            <a:endParaRPr lang="en-US" altLang="en-US" sz="2000">
              <a:latin typeface="UT Sans Bold" panose="00000500000000000000" pitchFamily="50" charset="0"/>
            </a:endParaRPr>
          </a:p>
        </p:txBody>
      </p:sp>
      <p:sp>
        <p:nvSpPr>
          <p:cNvPr id="75784" name="Rectangle 1">
            <a:extLst>
              <a:ext uri="{FF2B5EF4-FFF2-40B4-BE49-F238E27FC236}">
                <a16:creationId xmlns:a16="http://schemas.microsoft.com/office/drawing/2014/main" id="{1DA57F64-7059-411F-9F66-5C6F584C575B}"/>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75785" name="TextBox 11">
            <a:extLst>
              <a:ext uri="{FF2B5EF4-FFF2-40B4-BE49-F238E27FC236}">
                <a16:creationId xmlns:a16="http://schemas.microsoft.com/office/drawing/2014/main" id="{8EDE6DF2-9FBF-4647-AA74-0B55E4675B26}"/>
              </a:ext>
            </a:extLst>
          </p:cNvPr>
          <p:cNvSpPr txBox="1">
            <a:spLocks noChangeArrowheads="1"/>
          </p:cNvSpPr>
          <p:nvPr/>
        </p:nvSpPr>
        <p:spPr bwMode="auto">
          <a:xfrm>
            <a:off x="1905000" y="1828800"/>
            <a:ext cx="304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o-RO" altLang="en-US" sz="2000">
                <a:latin typeface="UT Sans" panose="00000500000000000000" pitchFamily="50" charset="0"/>
              </a:rPr>
              <a:t>Design de costume</a:t>
            </a:r>
            <a:endParaRPr lang="en-US" altLang="en-US" sz="2000">
              <a:latin typeface="UT Sans" panose="00000500000000000000" pitchFamily="50" charset="0"/>
            </a:endParaRPr>
          </a:p>
        </p:txBody>
      </p:sp>
      <p:sp>
        <p:nvSpPr>
          <p:cNvPr id="75786" name="Rectangle 12">
            <a:extLst>
              <a:ext uri="{FF2B5EF4-FFF2-40B4-BE49-F238E27FC236}">
                <a16:creationId xmlns:a16="http://schemas.microsoft.com/office/drawing/2014/main" id="{986860AF-7688-41D8-A9DF-B9530DD490A7}"/>
              </a:ext>
            </a:extLst>
          </p:cNvPr>
          <p:cNvSpPr>
            <a:spLocks noChangeArrowheads="1"/>
          </p:cNvSpPr>
          <p:nvPr/>
        </p:nvSpPr>
        <p:spPr bwMode="auto">
          <a:xfrm>
            <a:off x="5867400" y="5334000"/>
            <a:ext cx="2619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sz="2000">
                <a:latin typeface="UT Sans" panose="00000500000000000000" pitchFamily="50" charset="0"/>
              </a:rPr>
              <a:t>Instrumente muzicale</a:t>
            </a:r>
            <a:endParaRPr lang="en-US" altLang="en-US" sz="2000">
              <a:latin typeface="UT Sans" panose="00000500000000000000" pitchFamily="50" charset="0"/>
            </a:endParaRPr>
          </a:p>
        </p:txBody>
      </p:sp>
      <p:pic>
        <p:nvPicPr>
          <p:cNvPr id="75787" name="Picutre 81">
            <a:extLst>
              <a:ext uri="{FF2B5EF4-FFF2-40B4-BE49-F238E27FC236}">
                <a16:creationId xmlns:a16="http://schemas.microsoft.com/office/drawing/2014/main" id="{AEE8C1AD-3096-490B-8FEA-CF86897FF8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143000"/>
            <a:ext cx="3810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3">
            <a:extLst>
              <a:ext uri="{FF2B5EF4-FFF2-40B4-BE49-F238E27FC236}">
                <a16:creationId xmlns:a16="http://schemas.microsoft.com/office/drawing/2014/main" id="{E2805174-7D16-4531-ACCA-2A3705821D8A}"/>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E2BF66DB-9446-4992-B970-8E57534BB82F}"/>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A9D70D34-91DE-4E76-A155-84B5217BD1AD}"/>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76803" name="Picture 1">
            <a:extLst>
              <a:ext uri="{FF2B5EF4-FFF2-40B4-BE49-F238E27FC236}">
                <a16:creationId xmlns:a16="http://schemas.microsoft.com/office/drawing/2014/main" id="{3E31738A-2A09-48A0-9C42-8B5900261A0D}"/>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Forma 1">
            <a:extLst>
              <a:ext uri="{FF2B5EF4-FFF2-40B4-BE49-F238E27FC236}">
                <a16:creationId xmlns:a16="http://schemas.microsoft.com/office/drawing/2014/main" id="{D04AF6F8-E1EB-4DEA-9804-32036E70F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16">
            <a:extLst>
              <a:ext uri="{FF2B5EF4-FFF2-40B4-BE49-F238E27FC236}">
                <a16:creationId xmlns:a16="http://schemas.microsoft.com/office/drawing/2014/main" id="{F0E86AFB-3123-450E-9ACD-B2D35067B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Rectangle 1">
            <a:extLst>
              <a:ext uri="{FF2B5EF4-FFF2-40B4-BE49-F238E27FC236}">
                <a16:creationId xmlns:a16="http://schemas.microsoft.com/office/drawing/2014/main" id="{EFC5638D-4D97-4648-B212-DA1577F32CA5}"/>
              </a:ext>
            </a:extLst>
          </p:cNvPr>
          <p:cNvSpPr>
            <a:spLocks noChangeArrowheads="1"/>
          </p:cNvSpPr>
          <p:nvPr/>
        </p:nvSpPr>
        <p:spPr bwMode="auto">
          <a:xfrm>
            <a:off x="838200" y="1143000"/>
            <a:ext cx="3328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7.6 </a:t>
            </a:r>
            <a:r>
              <a:rPr lang="ro-RO" altLang="en-US" sz="2000">
                <a:latin typeface="UT Sans Bold" panose="00000500000000000000" pitchFamily="50" charset="0"/>
              </a:rPr>
              <a:t>Artă, design și sculptură</a:t>
            </a:r>
            <a:endParaRPr lang="en-US" altLang="en-US" sz="2000">
              <a:latin typeface="UT Sans Bold" panose="00000500000000000000" pitchFamily="50" charset="0"/>
            </a:endParaRPr>
          </a:p>
        </p:txBody>
      </p:sp>
      <p:sp>
        <p:nvSpPr>
          <p:cNvPr id="76807" name="Rectangle 1">
            <a:extLst>
              <a:ext uri="{FF2B5EF4-FFF2-40B4-BE49-F238E27FC236}">
                <a16:creationId xmlns:a16="http://schemas.microsoft.com/office/drawing/2014/main" id="{CDA98E57-8BBF-4B60-9742-1C0E921F32B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76808" name="TextBox 11">
            <a:extLst>
              <a:ext uri="{FF2B5EF4-FFF2-40B4-BE49-F238E27FC236}">
                <a16:creationId xmlns:a16="http://schemas.microsoft.com/office/drawing/2014/main" id="{35DF7C6A-DA2D-4DEF-ACB9-6A5D96F54C98}"/>
              </a:ext>
            </a:extLst>
          </p:cNvPr>
          <p:cNvSpPr txBox="1">
            <a:spLocks noChangeArrowheads="1"/>
          </p:cNvSpPr>
          <p:nvPr/>
        </p:nvSpPr>
        <p:spPr bwMode="auto">
          <a:xfrm>
            <a:off x="685800" y="1600200"/>
            <a:ext cx="7772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o-RO" altLang="en-US" sz="2000">
                <a:latin typeface="UT Sans" panose="00000500000000000000" pitchFamily="50" charset="0"/>
              </a:rPr>
              <a:t>Tehnologia de imprimare 3D a fost utilizată într-o varietate de domenii și a continuat să se îmbunătățească și să se extindă în ultimii ani. Această tehnologie își croiește încet drumul către industriile culturale și creative.</a:t>
            </a:r>
            <a:endParaRPr lang="en-US" altLang="en-US" sz="2000">
              <a:latin typeface="UT Sans" panose="00000500000000000000" pitchFamily="50" charset="0"/>
            </a:endParaRPr>
          </a:p>
          <a:p>
            <a:pPr algn="just"/>
            <a:r>
              <a:rPr lang="ro-RO" altLang="en-US" sz="2000">
                <a:latin typeface="UT Sans" panose="00000500000000000000" pitchFamily="50" charset="0"/>
              </a:rPr>
              <a:t>Unul dintre cele mai importante avantaje ale tehnologiilor 3D este capacitatea de a exploata surse noi de inspirație. Acest lucru a dus la apariția unor tehno-artiști sau bio-artiști necunoscuți anterior care au ieșit de fapt din mâna tehnologiilor 3D.</a:t>
            </a:r>
            <a:endParaRPr lang="en-US" altLang="en-US" sz="2000">
              <a:latin typeface="UT Sans" panose="00000500000000000000" pitchFamily="50" charset="0"/>
            </a:endParaRPr>
          </a:p>
        </p:txBody>
      </p:sp>
      <p:pic>
        <p:nvPicPr>
          <p:cNvPr id="76809" name="Picutre 83">
            <a:extLst>
              <a:ext uri="{FF2B5EF4-FFF2-40B4-BE49-F238E27FC236}">
                <a16:creationId xmlns:a16="http://schemas.microsoft.com/office/drawing/2014/main" id="{A1FC3F20-0736-46A5-87A8-1666A65DAF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191000"/>
            <a:ext cx="3846513"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Rectangle 16">
            <a:extLst>
              <a:ext uri="{FF2B5EF4-FFF2-40B4-BE49-F238E27FC236}">
                <a16:creationId xmlns:a16="http://schemas.microsoft.com/office/drawing/2014/main" id="{1848DC66-4058-4A4D-BA44-D6ABDCE92207}"/>
              </a:ext>
            </a:extLst>
          </p:cNvPr>
          <p:cNvSpPr>
            <a:spLocks noChangeArrowheads="1"/>
          </p:cNvSpPr>
          <p:nvPr/>
        </p:nvSpPr>
        <p:spPr bwMode="auto">
          <a:xfrm>
            <a:off x="4876800" y="4724400"/>
            <a:ext cx="2362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sz="1600">
                <a:latin typeface="UT Sans" panose="00000500000000000000" pitchFamily="50" charset="0"/>
              </a:rPr>
              <a:t>Gilles Azzaro și una dintre sculpturile sale vocale </a:t>
            </a:r>
            <a:endParaRPr lang="en-US" altLang="en-US" sz="1600">
              <a:latin typeface="UT Sans" panose="00000500000000000000" pitchFamily="50"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3">
            <a:extLst>
              <a:ext uri="{FF2B5EF4-FFF2-40B4-BE49-F238E27FC236}">
                <a16:creationId xmlns:a16="http://schemas.microsoft.com/office/drawing/2014/main" id="{435B8419-6FA1-40B4-980D-92EECA7A4FBD}"/>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2098A0E6-65EC-4C9A-AE93-50C34A32E000}"/>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64645B72-781A-468E-A289-DF610825D038}"/>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77827" name="Picture 1">
            <a:extLst>
              <a:ext uri="{FF2B5EF4-FFF2-40B4-BE49-F238E27FC236}">
                <a16:creationId xmlns:a16="http://schemas.microsoft.com/office/drawing/2014/main" id="{6B04BB49-BAC1-48AF-AFF7-7CCFF0ED173A}"/>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Forma 1">
            <a:extLst>
              <a:ext uri="{FF2B5EF4-FFF2-40B4-BE49-F238E27FC236}">
                <a16:creationId xmlns:a16="http://schemas.microsoft.com/office/drawing/2014/main" id="{56837C08-2D3A-460C-BEFD-72C3017C4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16">
            <a:extLst>
              <a:ext uri="{FF2B5EF4-FFF2-40B4-BE49-F238E27FC236}">
                <a16:creationId xmlns:a16="http://schemas.microsoft.com/office/drawing/2014/main" id="{D2DE7E0A-9573-4122-AB59-5F19C545C1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Rectangle 1">
            <a:extLst>
              <a:ext uri="{FF2B5EF4-FFF2-40B4-BE49-F238E27FC236}">
                <a16:creationId xmlns:a16="http://schemas.microsoft.com/office/drawing/2014/main" id="{BB857161-889E-4490-8BAD-969420459463}"/>
              </a:ext>
            </a:extLst>
          </p:cNvPr>
          <p:cNvSpPr>
            <a:spLocks noChangeArrowheads="1"/>
          </p:cNvSpPr>
          <p:nvPr/>
        </p:nvSpPr>
        <p:spPr bwMode="auto">
          <a:xfrm>
            <a:off x="838200" y="1143000"/>
            <a:ext cx="3328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7.6 </a:t>
            </a:r>
            <a:r>
              <a:rPr lang="ro-RO" altLang="en-US" sz="2000">
                <a:latin typeface="UT Sans Bold" panose="00000500000000000000" pitchFamily="50" charset="0"/>
              </a:rPr>
              <a:t>Artă, design și sculptură</a:t>
            </a:r>
            <a:endParaRPr lang="en-US" altLang="en-US" sz="2000">
              <a:latin typeface="UT Sans Bold" panose="00000500000000000000" pitchFamily="50" charset="0"/>
            </a:endParaRPr>
          </a:p>
        </p:txBody>
      </p:sp>
      <p:sp>
        <p:nvSpPr>
          <p:cNvPr id="77831" name="Rectangle 1">
            <a:extLst>
              <a:ext uri="{FF2B5EF4-FFF2-40B4-BE49-F238E27FC236}">
                <a16:creationId xmlns:a16="http://schemas.microsoft.com/office/drawing/2014/main" id="{C2E17D06-29CA-48FE-ABAD-E0A103BEC6B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77832" name="TextBox 11">
            <a:extLst>
              <a:ext uri="{FF2B5EF4-FFF2-40B4-BE49-F238E27FC236}">
                <a16:creationId xmlns:a16="http://schemas.microsoft.com/office/drawing/2014/main" id="{71E12D29-B540-40D8-B075-044BABCA3F39}"/>
              </a:ext>
            </a:extLst>
          </p:cNvPr>
          <p:cNvSpPr txBox="1">
            <a:spLocks noChangeArrowheads="1"/>
          </p:cNvSpPr>
          <p:nvPr/>
        </p:nvSpPr>
        <p:spPr bwMode="auto">
          <a:xfrm>
            <a:off x="685800" y="1600200"/>
            <a:ext cx="77724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o-RO" altLang="en-US" sz="2000" b="1">
                <a:latin typeface="UT Sans" panose="00000500000000000000" pitchFamily="50" charset="0"/>
              </a:rPr>
              <a:t>Avantaje:</a:t>
            </a:r>
          </a:p>
          <a:p>
            <a:pPr algn="just">
              <a:buFont typeface="Arial" panose="020B0604020202020204" pitchFamily="34" charset="0"/>
              <a:buChar char="•"/>
            </a:pPr>
            <a:r>
              <a:rPr lang="ro-RO" altLang="en-US">
                <a:latin typeface="UT Sans" panose="00000500000000000000" pitchFamily="50" charset="0"/>
              </a:rPr>
              <a:t>Modele imposibile pot fi realizate</a:t>
            </a:r>
          </a:p>
          <a:p>
            <a:pPr algn="just">
              <a:buFont typeface="Arial" panose="020B0604020202020204" pitchFamily="34" charset="0"/>
              <a:buChar char="•"/>
            </a:pPr>
            <a:r>
              <a:rPr lang="ro-RO" altLang="en-US">
                <a:latin typeface="UT Sans" panose="00000500000000000000" pitchFamily="50" charset="0"/>
              </a:rPr>
              <a:t>Ruperea liberă de constrângerile de dimensiune</a:t>
            </a:r>
          </a:p>
          <a:p>
            <a:pPr algn="just">
              <a:buFont typeface="Arial" panose="020B0604020202020204" pitchFamily="34" charset="0"/>
              <a:buChar char="•"/>
            </a:pPr>
            <a:r>
              <a:rPr lang="ro-RO" altLang="en-US">
                <a:latin typeface="UT Sans" panose="00000500000000000000" pitchFamily="50" charset="0"/>
              </a:rPr>
              <a:t>Ridicarea standardelor de prototipare și producție</a:t>
            </a:r>
            <a:endParaRPr lang="en-US" altLang="en-US">
              <a:latin typeface="UT Sans" panose="00000500000000000000" pitchFamily="50" charset="0"/>
            </a:endParaRPr>
          </a:p>
          <a:p>
            <a:pPr algn="just">
              <a:buFont typeface="Arial" panose="020B0604020202020204" pitchFamily="34" charset="0"/>
              <a:buChar char="•"/>
            </a:pPr>
            <a:r>
              <a:rPr lang="ro-RO" altLang="en-US">
                <a:latin typeface="UT Sans" panose="00000500000000000000" pitchFamily="50" charset="0"/>
              </a:rPr>
              <a:t>Depășirea liniilor dintre disciplinele artistice</a:t>
            </a:r>
            <a:endParaRPr lang="en-US" altLang="en-US">
              <a:latin typeface="UT Sans" panose="00000500000000000000" pitchFamily="50" charset="0"/>
            </a:endParaRPr>
          </a:p>
          <a:p>
            <a:pPr algn="just">
              <a:buFont typeface="Arial" panose="020B0604020202020204" pitchFamily="34" charset="0"/>
              <a:buChar char="•"/>
            </a:pPr>
            <a:r>
              <a:rPr lang="ro-RO" altLang="en-US">
                <a:latin typeface="UT Sans" panose="00000500000000000000" pitchFamily="50" charset="0"/>
              </a:rPr>
              <a:t>Procesul de restaurare a artei este revoluționat</a:t>
            </a:r>
          </a:p>
          <a:p>
            <a:pPr algn="just"/>
            <a:r>
              <a:rPr lang="ro-RO" altLang="en-US" sz="2000" b="1">
                <a:latin typeface="UT Sans" panose="00000500000000000000" pitchFamily="50" charset="0"/>
              </a:rPr>
              <a:t>Dezavantaje</a:t>
            </a:r>
          </a:p>
          <a:p>
            <a:pPr algn="just">
              <a:buFont typeface="Wingdings" panose="05000000000000000000" pitchFamily="2" charset="2"/>
              <a:buChar char="§"/>
            </a:pPr>
            <a:r>
              <a:rPr lang="ro-RO" altLang="en-US">
                <a:latin typeface="UT Sans" panose="00000500000000000000" pitchFamily="50" charset="0"/>
              </a:rPr>
              <a:t>Software-ul de artă 3D poate fi costisitor</a:t>
            </a:r>
          </a:p>
          <a:p>
            <a:pPr algn="just">
              <a:buFont typeface="Wingdings" panose="05000000000000000000" pitchFamily="2" charset="2"/>
              <a:buChar char="§"/>
            </a:pPr>
            <a:r>
              <a:rPr lang="ro-RO" altLang="en-US">
                <a:latin typeface="UT Sans" panose="00000500000000000000" pitchFamily="50" charset="0"/>
              </a:rPr>
              <a:t>Stăpânirea metodelor de artă 3D nu este simplă</a:t>
            </a:r>
          </a:p>
          <a:p>
            <a:pPr algn="just">
              <a:buFont typeface="Wingdings" panose="05000000000000000000" pitchFamily="2" charset="2"/>
              <a:buChar char="§"/>
            </a:pPr>
            <a:r>
              <a:rPr lang="ro-RO" altLang="en-US">
                <a:latin typeface="UT Sans" panose="00000500000000000000" pitchFamily="50" charset="0"/>
              </a:rPr>
              <a:t>În arta 3D, nu puteți vedea textura materialului</a:t>
            </a:r>
          </a:p>
          <a:p>
            <a:pPr algn="just">
              <a:buFont typeface="Wingdings" panose="05000000000000000000" pitchFamily="2" charset="2"/>
              <a:buChar char="§"/>
            </a:pPr>
            <a:r>
              <a:rPr lang="ro-RO" altLang="en-US">
                <a:latin typeface="UT Sans" panose="00000500000000000000" pitchFamily="50" charset="0"/>
              </a:rPr>
              <a:t>Arta 3D nu este acceptabilă în toate situațiile</a:t>
            </a:r>
            <a:endParaRPr lang="en-US" altLang="en-US">
              <a:latin typeface="UT Sans" panose="00000500000000000000" pitchFamily="50" charset="0"/>
            </a:endParaRPr>
          </a:p>
          <a:p>
            <a:pPr algn="just"/>
            <a:endParaRPr lang="ro-RO" altLang="en-US">
              <a:latin typeface="UT Sans" panose="00000500000000000000" pitchFamily="50"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3">
            <a:extLst>
              <a:ext uri="{FF2B5EF4-FFF2-40B4-BE49-F238E27FC236}">
                <a16:creationId xmlns:a16="http://schemas.microsoft.com/office/drawing/2014/main" id="{51DCE57D-64E7-46EA-8B29-5FC92DDF4FA3}"/>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743E0C7F-F427-400F-A8E9-B7EC51E76080}"/>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682C7538-B081-4C21-B254-E5CC3C867D00}"/>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78851" name="Picture 1">
            <a:extLst>
              <a:ext uri="{FF2B5EF4-FFF2-40B4-BE49-F238E27FC236}">
                <a16:creationId xmlns:a16="http://schemas.microsoft.com/office/drawing/2014/main" id="{F16048EA-AC9B-484F-AEBE-BF2924AA0F5D}"/>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Forma 1">
            <a:extLst>
              <a:ext uri="{FF2B5EF4-FFF2-40B4-BE49-F238E27FC236}">
                <a16:creationId xmlns:a16="http://schemas.microsoft.com/office/drawing/2014/main" id="{DB5C8F09-F7A1-4347-90D2-C2C4D75F6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16">
            <a:extLst>
              <a:ext uri="{FF2B5EF4-FFF2-40B4-BE49-F238E27FC236}">
                <a16:creationId xmlns:a16="http://schemas.microsoft.com/office/drawing/2014/main" id="{43605F41-1444-451E-A398-4F0085474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Rectangle 1">
            <a:extLst>
              <a:ext uri="{FF2B5EF4-FFF2-40B4-BE49-F238E27FC236}">
                <a16:creationId xmlns:a16="http://schemas.microsoft.com/office/drawing/2014/main" id="{A90D8BCC-1218-4908-A2C8-F6C700ADD562}"/>
              </a:ext>
            </a:extLst>
          </p:cNvPr>
          <p:cNvSpPr>
            <a:spLocks noChangeArrowheads="1"/>
          </p:cNvSpPr>
          <p:nvPr/>
        </p:nvSpPr>
        <p:spPr bwMode="auto">
          <a:xfrm>
            <a:off x="838200" y="1143000"/>
            <a:ext cx="3328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39738" algn="l"/>
              </a:tabLst>
              <a:defRPr>
                <a:solidFill>
                  <a:schemeClr val="tx1"/>
                </a:solidFill>
                <a:latin typeface="Arial" panose="020B0604020202020204" pitchFamily="34" charset="0"/>
                <a:cs typeface="Arial" panose="020B0604020202020204" pitchFamily="34" charset="0"/>
              </a:defRPr>
            </a:lvl1pPr>
            <a:lvl2pPr marL="742950" indent="-285750">
              <a:tabLst>
                <a:tab pos="439738" algn="l"/>
              </a:tabLst>
              <a:defRPr>
                <a:solidFill>
                  <a:schemeClr val="tx1"/>
                </a:solidFill>
                <a:latin typeface="Arial" panose="020B0604020202020204" pitchFamily="34" charset="0"/>
                <a:cs typeface="Arial" panose="020B0604020202020204" pitchFamily="34" charset="0"/>
              </a:defRPr>
            </a:lvl2pPr>
            <a:lvl3pPr marL="1143000" indent="-228600">
              <a:tabLst>
                <a:tab pos="439738" algn="l"/>
              </a:tabLst>
              <a:defRPr>
                <a:solidFill>
                  <a:schemeClr val="tx1"/>
                </a:solidFill>
                <a:latin typeface="Arial" panose="020B0604020202020204" pitchFamily="34" charset="0"/>
                <a:cs typeface="Arial" panose="020B0604020202020204" pitchFamily="34" charset="0"/>
              </a:defRPr>
            </a:lvl3pPr>
            <a:lvl4pPr marL="1600200" indent="-228600">
              <a:tabLst>
                <a:tab pos="439738" algn="l"/>
              </a:tabLst>
              <a:defRPr>
                <a:solidFill>
                  <a:schemeClr val="tx1"/>
                </a:solidFill>
                <a:latin typeface="Arial" panose="020B0604020202020204" pitchFamily="34" charset="0"/>
                <a:cs typeface="Arial" panose="020B0604020202020204" pitchFamily="34" charset="0"/>
              </a:defRPr>
            </a:lvl4pPr>
            <a:lvl5pPr marL="2057400" indent="-228600">
              <a:tabLst>
                <a:tab pos="4397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9738" algn="l"/>
              </a:tabLs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7.6 </a:t>
            </a:r>
            <a:r>
              <a:rPr lang="ro-RO" altLang="en-US" sz="2000">
                <a:latin typeface="UT Sans Bold" panose="00000500000000000000" pitchFamily="50" charset="0"/>
              </a:rPr>
              <a:t>Artă, design și sculptură</a:t>
            </a:r>
            <a:endParaRPr lang="en-US" altLang="en-US" sz="2000">
              <a:latin typeface="UT Sans Bold" panose="00000500000000000000" pitchFamily="50" charset="0"/>
            </a:endParaRPr>
          </a:p>
        </p:txBody>
      </p:sp>
      <p:sp>
        <p:nvSpPr>
          <p:cNvPr id="78855" name="Rectangle 1">
            <a:extLst>
              <a:ext uri="{FF2B5EF4-FFF2-40B4-BE49-F238E27FC236}">
                <a16:creationId xmlns:a16="http://schemas.microsoft.com/office/drawing/2014/main" id="{51224222-B21C-4838-921D-E9099419099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78856" name="TextBox 11">
            <a:extLst>
              <a:ext uri="{FF2B5EF4-FFF2-40B4-BE49-F238E27FC236}">
                <a16:creationId xmlns:a16="http://schemas.microsoft.com/office/drawing/2014/main" id="{68BA6AAF-5D1B-4FA7-BB51-542590F35355}"/>
              </a:ext>
            </a:extLst>
          </p:cNvPr>
          <p:cNvSpPr txBox="1">
            <a:spLocks noChangeArrowheads="1"/>
          </p:cNvSpPr>
          <p:nvPr/>
        </p:nvSpPr>
        <p:spPr bwMode="auto">
          <a:xfrm>
            <a:off x="3962400" y="1676400"/>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ro-RO" altLang="en-US" sz="2000">
                <a:latin typeface="UT Sans" panose="00000500000000000000" pitchFamily="50" charset="0"/>
              </a:rPr>
              <a:t>Bijuterii:</a:t>
            </a:r>
          </a:p>
        </p:txBody>
      </p:sp>
      <p:pic>
        <p:nvPicPr>
          <p:cNvPr id="78857" name="Forma 86">
            <a:extLst>
              <a:ext uri="{FF2B5EF4-FFF2-40B4-BE49-F238E27FC236}">
                <a16:creationId xmlns:a16="http://schemas.microsoft.com/office/drawing/2014/main" id="{D8202150-7F9F-4571-B5DA-CACDA9FC00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143000"/>
            <a:ext cx="3871913"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8" name="TextBox 12">
            <a:extLst>
              <a:ext uri="{FF2B5EF4-FFF2-40B4-BE49-F238E27FC236}">
                <a16:creationId xmlns:a16="http://schemas.microsoft.com/office/drawing/2014/main" id="{8EFFB5A5-E700-4356-847D-E0563573AF0A}"/>
              </a:ext>
            </a:extLst>
          </p:cNvPr>
          <p:cNvSpPr txBox="1">
            <a:spLocks noChangeArrowheads="1"/>
          </p:cNvSpPr>
          <p:nvPr/>
        </p:nvSpPr>
        <p:spPr bwMode="auto">
          <a:xfrm>
            <a:off x="3200400" y="281940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sz="2000">
                <a:latin typeface="UT Sans" panose="00000500000000000000" pitchFamily="50" charset="0"/>
              </a:rPr>
              <a:t>Ceramică</a:t>
            </a:r>
            <a:endParaRPr lang="en-US" altLang="en-US" sz="2000">
              <a:latin typeface="UT Sans" panose="00000500000000000000" pitchFamily="50" charset="0"/>
            </a:endParaRPr>
          </a:p>
        </p:txBody>
      </p:sp>
      <p:pic>
        <p:nvPicPr>
          <p:cNvPr id="78859" name="Forma 92">
            <a:extLst>
              <a:ext uri="{FF2B5EF4-FFF2-40B4-BE49-F238E27FC236}">
                <a16:creationId xmlns:a16="http://schemas.microsoft.com/office/drawing/2014/main" id="{46E7975C-618B-474F-91E6-947BD7DB6B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676400"/>
            <a:ext cx="2671763"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0" name="TextBox 14">
            <a:extLst>
              <a:ext uri="{FF2B5EF4-FFF2-40B4-BE49-F238E27FC236}">
                <a16:creationId xmlns:a16="http://schemas.microsoft.com/office/drawing/2014/main" id="{370CBB93-B098-4ADA-BA05-985453945EC5}"/>
              </a:ext>
            </a:extLst>
          </p:cNvPr>
          <p:cNvSpPr txBox="1">
            <a:spLocks noChangeArrowheads="1"/>
          </p:cNvSpPr>
          <p:nvPr/>
        </p:nvSpPr>
        <p:spPr bwMode="auto">
          <a:xfrm>
            <a:off x="3429000" y="3733800"/>
            <a:ext cx="167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sz="2000">
                <a:latin typeface="UT Sans" panose="00000500000000000000" pitchFamily="50" charset="0"/>
              </a:rPr>
              <a:t>Sculptură</a:t>
            </a:r>
            <a:endParaRPr lang="en-US" altLang="en-US" sz="2000">
              <a:latin typeface="UT Sans" panose="00000500000000000000" pitchFamily="50" charset="0"/>
            </a:endParaRPr>
          </a:p>
        </p:txBody>
      </p:sp>
      <p:pic>
        <p:nvPicPr>
          <p:cNvPr id="78861" name="Picutre 96">
            <a:extLst>
              <a:ext uri="{FF2B5EF4-FFF2-40B4-BE49-F238E27FC236}">
                <a16:creationId xmlns:a16="http://schemas.microsoft.com/office/drawing/2014/main" id="{6C977C83-D86C-467E-8D92-E5B60B82C6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2667000"/>
            <a:ext cx="4419600"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2" name="TextBox 16">
            <a:extLst>
              <a:ext uri="{FF2B5EF4-FFF2-40B4-BE49-F238E27FC236}">
                <a16:creationId xmlns:a16="http://schemas.microsoft.com/office/drawing/2014/main" id="{A0BFC1AE-BE6C-42B9-811B-7F19946ACC0C}"/>
              </a:ext>
            </a:extLst>
          </p:cNvPr>
          <p:cNvSpPr txBox="1">
            <a:spLocks noChangeArrowheads="1"/>
          </p:cNvSpPr>
          <p:nvPr/>
        </p:nvSpPr>
        <p:spPr bwMode="auto">
          <a:xfrm>
            <a:off x="762000" y="40386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a:latin typeface="UT Sans" panose="00000500000000000000" pitchFamily="50" charset="0"/>
              </a:rPr>
              <a:t>Pictură</a:t>
            </a:r>
            <a:endParaRPr lang="en-US" altLang="en-US">
              <a:latin typeface="UT Sans" panose="00000500000000000000" pitchFamily="50" charset="0"/>
            </a:endParaRPr>
          </a:p>
        </p:txBody>
      </p:sp>
      <p:pic>
        <p:nvPicPr>
          <p:cNvPr id="78863" name="Picutre 97">
            <a:extLst>
              <a:ext uri="{FF2B5EF4-FFF2-40B4-BE49-F238E27FC236}">
                <a16:creationId xmlns:a16="http://schemas.microsoft.com/office/drawing/2014/main" id="{93B3F083-8503-46FF-94E2-F0ED3DAB7A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4419600"/>
            <a:ext cx="32893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3">
            <a:extLst>
              <a:ext uri="{FF2B5EF4-FFF2-40B4-BE49-F238E27FC236}">
                <a16:creationId xmlns:a16="http://schemas.microsoft.com/office/drawing/2014/main" id="{92879B66-09BE-4DF3-A285-AA2ED4FE72F0}"/>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73A37764-D162-486C-B53F-A1200BB55FA1}"/>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08753404-1841-40A2-ADEF-5A801A0B8798}"/>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79875" name="Picture 1">
            <a:extLst>
              <a:ext uri="{FF2B5EF4-FFF2-40B4-BE49-F238E27FC236}">
                <a16:creationId xmlns:a16="http://schemas.microsoft.com/office/drawing/2014/main" id="{EC84E675-410A-40E5-82C3-61E433F8E3AF}"/>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Forma 1">
            <a:extLst>
              <a:ext uri="{FF2B5EF4-FFF2-40B4-BE49-F238E27FC236}">
                <a16:creationId xmlns:a16="http://schemas.microsoft.com/office/drawing/2014/main" id="{B0F431B6-4542-4E0B-8714-94816BE64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16">
            <a:extLst>
              <a:ext uri="{FF2B5EF4-FFF2-40B4-BE49-F238E27FC236}">
                <a16:creationId xmlns:a16="http://schemas.microsoft.com/office/drawing/2014/main" id="{8C7B47CF-71B0-44A6-B68F-1460B28866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Rectangle 1">
            <a:extLst>
              <a:ext uri="{FF2B5EF4-FFF2-40B4-BE49-F238E27FC236}">
                <a16:creationId xmlns:a16="http://schemas.microsoft.com/office/drawing/2014/main" id="{2F8D88AF-45A2-4781-A73F-E15C6C109065}"/>
              </a:ext>
            </a:extLst>
          </p:cNvPr>
          <p:cNvSpPr>
            <a:spLocks noChangeArrowheads="1"/>
          </p:cNvSpPr>
          <p:nvPr/>
        </p:nvSpPr>
        <p:spPr bwMode="auto">
          <a:xfrm>
            <a:off x="838200" y="1143000"/>
            <a:ext cx="1831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7.7 </a:t>
            </a:r>
            <a:r>
              <a:rPr lang="ro-RO" altLang="en-US" sz="2000" b="1">
                <a:latin typeface="UT Sans Bold" panose="00000500000000000000" pitchFamily="50" charset="0"/>
              </a:rPr>
              <a:t>Arhitectură</a:t>
            </a:r>
            <a:endParaRPr lang="en-US" altLang="en-US" sz="2000" b="1">
              <a:latin typeface="UT Sans Bold" panose="00000500000000000000" pitchFamily="50" charset="0"/>
            </a:endParaRPr>
          </a:p>
        </p:txBody>
      </p:sp>
      <p:sp>
        <p:nvSpPr>
          <p:cNvPr id="79879" name="Rectangle 1">
            <a:extLst>
              <a:ext uri="{FF2B5EF4-FFF2-40B4-BE49-F238E27FC236}">
                <a16:creationId xmlns:a16="http://schemas.microsoft.com/office/drawing/2014/main" id="{A59FDA80-F0A9-49E6-98CE-5468954F842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79880" name="TextBox 11">
            <a:extLst>
              <a:ext uri="{FF2B5EF4-FFF2-40B4-BE49-F238E27FC236}">
                <a16:creationId xmlns:a16="http://schemas.microsoft.com/office/drawing/2014/main" id="{DAFCA4C3-726D-494E-B6A5-63F07AEECD5D}"/>
              </a:ext>
            </a:extLst>
          </p:cNvPr>
          <p:cNvSpPr txBox="1">
            <a:spLocks noChangeArrowheads="1"/>
          </p:cNvSpPr>
          <p:nvPr/>
        </p:nvSpPr>
        <p:spPr bwMode="auto">
          <a:xfrm>
            <a:off x="609600" y="1676400"/>
            <a:ext cx="8001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600"/>
              </a:spcBef>
            </a:pPr>
            <a:r>
              <a:rPr lang="ro-RO" altLang="en-US">
                <a:latin typeface="UT Sans" panose="00000500000000000000" pitchFamily="50" charset="0"/>
              </a:rPr>
              <a:t>Utilizarea imprimantelor 3D în arhitectură și construcții este în creștere, iar mulți arhitecți și designeri sunt deja convinși că adoptarea imprimării 3D la o scară mai mare va fi o adevărată revoluție. </a:t>
            </a:r>
          </a:p>
          <a:p>
            <a:pPr>
              <a:spcBef>
                <a:spcPts val="600"/>
              </a:spcBef>
            </a:pPr>
            <a:r>
              <a:rPr lang="ro-RO" altLang="en-US">
                <a:latin typeface="UT Sans" panose="00000500000000000000" pitchFamily="50" charset="0"/>
              </a:rPr>
              <a:t>Un model conceptual este punctul de plecare pentru orice proiect arhitectural. </a:t>
            </a:r>
          </a:p>
          <a:p>
            <a:pPr>
              <a:spcBef>
                <a:spcPts val="600"/>
              </a:spcBef>
            </a:pPr>
            <a:r>
              <a:rPr lang="ro-RO" altLang="en-US">
                <a:latin typeface="UT Sans" panose="00000500000000000000" pitchFamily="50" charset="0"/>
              </a:rPr>
              <a:t>Este un instrument crucial pentru arhitecți, clienți și publicul larg pentru a vizualiza conceptul arhitectului pentru proiectul lor. </a:t>
            </a:r>
          </a:p>
          <a:p>
            <a:pPr>
              <a:spcBef>
                <a:spcPts val="600"/>
              </a:spcBef>
            </a:pPr>
            <a:r>
              <a:rPr lang="ro-RO" altLang="en-US">
                <a:latin typeface="UT Sans" panose="00000500000000000000" pitchFamily="50" charset="0"/>
              </a:rPr>
              <a:t>Cu toate acestea, drumul de la concept la modelul real este lung și înfășurat. </a:t>
            </a:r>
          </a:p>
          <a:p>
            <a:pPr>
              <a:spcBef>
                <a:spcPts val="600"/>
              </a:spcBef>
            </a:pPr>
            <a:r>
              <a:rPr lang="ro-RO" altLang="en-US">
                <a:latin typeface="UT Sans" panose="00000500000000000000" pitchFamily="50" charset="0"/>
              </a:rPr>
              <a:t>Crearea unui model de concept artizanal, detaliat și scalat necesită mult timp și efort. </a:t>
            </a:r>
          </a:p>
          <a:p>
            <a:pPr>
              <a:spcBef>
                <a:spcPts val="600"/>
              </a:spcBef>
            </a:pPr>
            <a:r>
              <a:rPr lang="ro-RO" altLang="en-US">
                <a:latin typeface="UT Sans" panose="00000500000000000000" pitchFamily="50" charset="0"/>
              </a:rPr>
              <a:t>Atunci când sunt implicate geometrii complexe, sarcina devine semnificativ mai dificilă. </a:t>
            </a:r>
          </a:p>
          <a:p>
            <a:pPr>
              <a:spcBef>
                <a:spcPts val="600"/>
              </a:spcBef>
            </a:pPr>
            <a:r>
              <a:rPr lang="ro-RO" altLang="en-US">
                <a:latin typeface="UT Sans" panose="00000500000000000000" pitchFamily="50" charset="0"/>
              </a:rPr>
              <a:t>Tehnologia de imprimare 3D oferă posibilitatea de a crea produse finite funcționale – decorațiuni, mobilier și gadget-uri, sau chiar clădiri.</a:t>
            </a:r>
            <a:endParaRPr lang="en-US" altLang="en-US">
              <a:latin typeface="UT Sans" panose="00000500000000000000" pitchFamily="50"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3">
            <a:extLst>
              <a:ext uri="{FF2B5EF4-FFF2-40B4-BE49-F238E27FC236}">
                <a16:creationId xmlns:a16="http://schemas.microsoft.com/office/drawing/2014/main" id="{049C6A43-F901-45EC-8FF7-E94DA42717C0}"/>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2CE8FC04-2D65-4DD5-BEBF-16AB64FE29EB}"/>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1CC7AE50-8580-4440-AD96-9C800DDE2929}"/>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80899" name="Picture 1">
            <a:extLst>
              <a:ext uri="{FF2B5EF4-FFF2-40B4-BE49-F238E27FC236}">
                <a16:creationId xmlns:a16="http://schemas.microsoft.com/office/drawing/2014/main" id="{73A9363C-CEAA-4F60-B350-77A252F2C2F7}"/>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Forma 1">
            <a:extLst>
              <a:ext uri="{FF2B5EF4-FFF2-40B4-BE49-F238E27FC236}">
                <a16:creationId xmlns:a16="http://schemas.microsoft.com/office/drawing/2014/main" id="{FEEDB358-BE89-4606-9791-C2602716E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16">
            <a:extLst>
              <a:ext uri="{FF2B5EF4-FFF2-40B4-BE49-F238E27FC236}">
                <a16:creationId xmlns:a16="http://schemas.microsoft.com/office/drawing/2014/main" id="{759C80E9-1ED1-4D99-93CE-50B54D48A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1">
            <a:extLst>
              <a:ext uri="{FF2B5EF4-FFF2-40B4-BE49-F238E27FC236}">
                <a16:creationId xmlns:a16="http://schemas.microsoft.com/office/drawing/2014/main" id="{775D1DED-C4EE-47C9-9793-C2D81D09A452}"/>
              </a:ext>
            </a:extLst>
          </p:cNvPr>
          <p:cNvSpPr>
            <a:spLocks noChangeArrowheads="1"/>
          </p:cNvSpPr>
          <p:nvPr/>
        </p:nvSpPr>
        <p:spPr bwMode="auto">
          <a:xfrm>
            <a:off x="838200" y="1143000"/>
            <a:ext cx="1831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7.7 </a:t>
            </a:r>
            <a:r>
              <a:rPr lang="ro-RO" altLang="en-US" sz="2000" b="1">
                <a:latin typeface="UT Sans Bold" panose="00000500000000000000" pitchFamily="50" charset="0"/>
              </a:rPr>
              <a:t>Arhitectură</a:t>
            </a:r>
            <a:endParaRPr lang="en-US" altLang="en-US" sz="2000" b="1">
              <a:latin typeface="UT Sans Bold" panose="00000500000000000000" pitchFamily="50" charset="0"/>
            </a:endParaRPr>
          </a:p>
        </p:txBody>
      </p:sp>
      <p:sp>
        <p:nvSpPr>
          <p:cNvPr id="80903" name="Rectangle 1">
            <a:extLst>
              <a:ext uri="{FF2B5EF4-FFF2-40B4-BE49-F238E27FC236}">
                <a16:creationId xmlns:a16="http://schemas.microsoft.com/office/drawing/2014/main" id="{26640919-1C1E-4F0A-AACF-3B4A801D3E7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80904" name="TextBox 11">
            <a:extLst>
              <a:ext uri="{FF2B5EF4-FFF2-40B4-BE49-F238E27FC236}">
                <a16:creationId xmlns:a16="http://schemas.microsoft.com/office/drawing/2014/main" id="{2AB06323-78E0-4FC7-A250-E856221AD418}"/>
              </a:ext>
            </a:extLst>
          </p:cNvPr>
          <p:cNvSpPr txBox="1">
            <a:spLocks noChangeArrowheads="1"/>
          </p:cNvSpPr>
          <p:nvPr/>
        </p:nvSpPr>
        <p:spPr bwMode="auto">
          <a:xfrm>
            <a:off x="609600" y="1676400"/>
            <a:ext cx="80010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ts val="600"/>
              </a:spcBef>
            </a:pPr>
            <a:r>
              <a:rPr lang="ro-RO" altLang="en-US">
                <a:latin typeface="UT Sans" panose="00000500000000000000" pitchFamily="50" charset="0"/>
              </a:rPr>
              <a:t>Imprimantele 3D se pot ocupa de o serie de materiale în diferite stări (pulbere, filament, pelete, granule, rășină etc.). </a:t>
            </a:r>
          </a:p>
          <a:p>
            <a:pPr algn="just">
              <a:spcBef>
                <a:spcPts val="600"/>
              </a:spcBef>
            </a:pPr>
            <a:r>
              <a:rPr lang="ro-RO" altLang="en-US">
                <a:latin typeface="UT Sans" panose="00000500000000000000" pitchFamily="50" charset="0"/>
              </a:rPr>
              <a:t>Aceasta înseamnă că orice material reciclabil, cum ar fi sticla, plasticul, polimerii termoplastici (ABS), metalele, ceramica și așa mai departe, poate fi turnat în timpul procesului de imprimare. </a:t>
            </a:r>
          </a:p>
          <a:p>
            <a:pPr algn="just">
              <a:spcBef>
                <a:spcPts val="600"/>
              </a:spcBef>
            </a:pPr>
            <a:r>
              <a:rPr lang="ro-RO" altLang="en-US">
                <a:latin typeface="UT Sans" panose="00000500000000000000" pitchFamily="50" charset="0"/>
              </a:rPr>
              <a:t>În plus, imprimarea 3D reduce consumul de resurse legate de producție, necesitând doar cantitatea de material necesară pentru a construi obiectul tipărit cu cea mai mică cantitate de deșeuri. </a:t>
            </a:r>
          </a:p>
          <a:p>
            <a:pPr algn="just">
              <a:spcBef>
                <a:spcPts val="600"/>
              </a:spcBef>
            </a:pPr>
            <a:r>
              <a:rPr lang="ro-RO" altLang="en-US">
                <a:latin typeface="UT Sans" panose="00000500000000000000" pitchFamily="50" charset="0"/>
              </a:rPr>
              <a:t>Majoritatea materialelor utilizate pentru sprijin pot fi reutilizate.</a:t>
            </a:r>
            <a:endParaRPr lang="en-US" altLang="en-US">
              <a:latin typeface="UT Sans" panose="00000500000000000000" pitchFamily="50" charset="0"/>
            </a:endParaRPr>
          </a:p>
          <a:p>
            <a:pPr algn="just">
              <a:spcBef>
                <a:spcPts val="600"/>
              </a:spcBef>
            </a:pPr>
            <a:endParaRPr lang="en-US" altLang="en-US">
              <a:latin typeface="UT Sans" panose="00000500000000000000" pitchFamily="50"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3">
            <a:extLst>
              <a:ext uri="{FF2B5EF4-FFF2-40B4-BE49-F238E27FC236}">
                <a16:creationId xmlns:a16="http://schemas.microsoft.com/office/drawing/2014/main" id="{C0BC8169-53B6-4DF7-A7C9-662D7266EF23}"/>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B23D5337-28CC-4E05-A9E7-1885B84236BB}"/>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9AA9FA75-B57E-40EE-A150-558041AC8206}"/>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81923" name="Picture 1">
            <a:extLst>
              <a:ext uri="{FF2B5EF4-FFF2-40B4-BE49-F238E27FC236}">
                <a16:creationId xmlns:a16="http://schemas.microsoft.com/office/drawing/2014/main" id="{3185B436-A15C-4FC7-833A-A6226ADBD3BD}"/>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Forma 1">
            <a:extLst>
              <a:ext uri="{FF2B5EF4-FFF2-40B4-BE49-F238E27FC236}">
                <a16:creationId xmlns:a16="http://schemas.microsoft.com/office/drawing/2014/main" id="{922A175F-DCF8-46BC-B9C5-03B241219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16">
            <a:extLst>
              <a:ext uri="{FF2B5EF4-FFF2-40B4-BE49-F238E27FC236}">
                <a16:creationId xmlns:a16="http://schemas.microsoft.com/office/drawing/2014/main" id="{F9F28F71-A67D-4167-AFA7-FEFE79A1C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Rectangle 1">
            <a:extLst>
              <a:ext uri="{FF2B5EF4-FFF2-40B4-BE49-F238E27FC236}">
                <a16:creationId xmlns:a16="http://schemas.microsoft.com/office/drawing/2014/main" id="{5EB1FAE0-3FA1-4DEE-989A-13D769019FCB}"/>
              </a:ext>
            </a:extLst>
          </p:cNvPr>
          <p:cNvSpPr>
            <a:spLocks noChangeArrowheads="1"/>
          </p:cNvSpPr>
          <p:nvPr/>
        </p:nvSpPr>
        <p:spPr bwMode="auto">
          <a:xfrm>
            <a:off x="838200" y="1143000"/>
            <a:ext cx="1831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7.7 </a:t>
            </a:r>
            <a:r>
              <a:rPr lang="ro-RO" altLang="en-US" sz="2000" b="1">
                <a:latin typeface="UT Sans Bold" panose="00000500000000000000" pitchFamily="50" charset="0"/>
              </a:rPr>
              <a:t>Arhitectură</a:t>
            </a:r>
            <a:endParaRPr lang="en-US" altLang="en-US" sz="2000" b="1">
              <a:latin typeface="UT Sans Bold" panose="00000500000000000000" pitchFamily="50" charset="0"/>
            </a:endParaRPr>
          </a:p>
        </p:txBody>
      </p:sp>
      <p:sp>
        <p:nvSpPr>
          <p:cNvPr id="81927" name="Rectangle 1">
            <a:extLst>
              <a:ext uri="{FF2B5EF4-FFF2-40B4-BE49-F238E27FC236}">
                <a16:creationId xmlns:a16="http://schemas.microsoft.com/office/drawing/2014/main" id="{5670E128-D2DD-430D-9B44-1B9915E3B36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81928" name="TextBox 11">
            <a:extLst>
              <a:ext uri="{FF2B5EF4-FFF2-40B4-BE49-F238E27FC236}">
                <a16:creationId xmlns:a16="http://schemas.microsoft.com/office/drawing/2014/main" id="{4BFFFFDD-A0ED-43F7-865C-4D157AF8C832}"/>
              </a:ext>
            </a:extLst>
          </p:cNvPr>
          <p:cNvSpPr txBox="1">
            <a:spLocks noChangeArrowheads="1"/>
          </p:cNvSpPr>
          <p:nvPr/>
        </p:nvSpPr>
        <p:spPr bwMode="auto">
          <a:xfrm>
            <a:off x="609600" y="1524000"/>
            <a:ext cx="8001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ts val="600"/>
              </a:spcBef>
            </a:pPr>
            <a:r>
              <a:rPr lang="ro-RO" altLang="en-US">
                <a:latin typeface="UT Sans" panose="00000500000000000000" pitchFamily="50" charset="0"/>
              </a:rPr>
              <a:t>Exemple</a:t>
            </a:r>
            <a:endParaRPr lang="en-US" altLang="en-US">
              <a:latin typeface="UT Sans" panose="00000500000000000000" pitchFamily="50" charset="0"/>
            </a:endParaRPr>
          </a:p>
          <a:p>
            <a:pPr algn="just">
              <a:spcBef>
                <a:spcPts val="600"/>
              </a:spcBef>
            </a:pPr>
            <a:endParaRPr lang="en-US" altLang="en-US">
              <a:latin typeface="UT Sans" panose="00000500000000000000" pitchFamily="50" charset="0"/>
            </a:endParaRPr>
          </a:p>
        </p:txBody>
      </p:sp>
      <p:pic>
        <p:nvPicPr>
          <p:cNvPr id="81929" name="Forma 98">
            <a:extLst>
              <a:ext uri="{FF2B5EF4-FFF2-40B4-BE49-F238E27FC236}">
                <a16:creationId xmlns:a16="http://schemas.microsoft.com/office/drawing/2014/main" id="{A17F962D-851B-4528-AA50-B0C288F7A2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990600"/>
            <a:ext cx="30146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0" name="Forma 102">
            <a:extLst>
              <a:ext uri="{FF2B5EF4-FFF2-40B4-BE49-F238E27FC236}">
                <a16:creationId xmlns:a16="http://schemas.microsoft.com/office/drawing/2014/main" id="{8EF75A25-A5E6-4E6D-A9FE-AC64DD1D81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667000"/>
            <a:ext cx="4267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1" name="Forma 108">
            <a:extLst>
              <a:ext uri="{FF2B5EF4-FFF2-40B4-BE49-F238E27FC236}">
                <a16:creationId xmlns:a16="http://schemas.microsoft.com/office/drawing/2014/main" id="{D9958A3D-8110-46EB-BC27-4792011FDB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00" y="1828800"/>
            <a:ext cx="2679700"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2" name="Forma 110">
            <a:extLst>
              <a:ext uri="{FF2B5EF4-FFF2-40B4-BE49-F238E27FC236}">
                <a16:creationId xmlns:a16="http://schemas.microsoft.com/office/drawing/2014/main" id="{7CCE1775-2965-41E1-9BA8-D08909B0AA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429000"/>
            <a:ext cx="2667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3" name="Forma 114">
            <a:extLst>
              <a:ext uri="{FF2B5EF4-FFF2-40B4-BE49-F238E27FC236}">
                <a16:creationId xmlns:a16="http://schemas.microsoft.com/office/drawing/2014/main" id="{B0C5A04E-F34A-41BB-948B-BE665BF0AD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1066800"/>
            <a:ext cx="2735263"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4" name="Forma 122">
            <a:extLst>
              <a:ext uri="{FF2B5EF4-FFF2-40B4-BE49-F238E27FC236}">
                <a16:creationId xmlns:a16="http://schemas.microsoft.com/office/drawing/2014/main" id="{7D1BB953-001D-4EBD-8AA8-42F9D140FF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5181600"/>
            <a:ext cx="2209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5" name="Picutre 124">
            <a:extLst>
              <a:ext uri="{FF2B5EF4-FFF2-40B4-BE49-F238E27FC236}">
                <a16:creationId xmlns:a16="http://schemas.microsoft.com/office/drawing/2014/main" id="{A2117FAB-896E-46D7-8051-EC40C1DA2D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4419600"/>
            <a:ext cx="3810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3">
            <a:extLst>
              <a:ext uri="{FF2B5EF4-FFF2-40B4-BE49-F238E27FC236}">
                <a16:creationId xmlns:a16="http://schemas.microsoft.com/office/drawing/2014/main" id="{D12D9BCD-2D88-4D24-A6F6-285EF5C7B158}"/>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0469D23D-2767-4643-A985-B4FA63BB64E0}"/>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12E709CB-C84D-4CBB-A89E-433611AD95F1}"/>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82947" name="Picture 1">
            <a:extLst>
              <a:ext uri="{FF2B5EF4-FFF2-40B4-BE49-F238E27FC236}">
                <a16:creationId xmlns:a16="http://schemas.microsoft.com/office/drawing/2014/main" id="{9C5C5EBE-4B2C-47CE-B036-2683F0B17DC1}"/>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Forma 1">
            <a:extLst>
              <a:ext uri="{FF2B5EF4-FFF2-40B4-BE49-F238E27FC236}">
                <a16:creationId xmlns:a16="http://schemas.microsoft.com/office/drawing/2014/main" id="{5449EAFB-8C1A-451B-84CB-9A79BAACF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16">
            <a:extLst>
              <a:ext uri="{FF2B5EF4-FFF2-40B4-BE49-F238E27FC236}">
                <a16:creationId xmlns:a16="http://schemas.microsoft.com/office/drawing/2014/main" id="{EA282958-6948-4072-8711-429F24204F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1">
            <a:extLst>
              <a:ext uri="{FF2B5EF4-FFF2-40B4-BE49-F238E27FC236}">
                <a16:creationId xmlns:a16="http://schemas.microsoft.com/office/drawing/2014/main" id="{AFAE213E-F6EE-4B76-B162-F0450C193DBE}"/>
              </a:ext>
            </a:extLst>
          </p:cNvPr>
          <p:cNvSpPr>
            <a:spLocks noChangeArrowheads="1"/>
          </p:cNvSpPr>
          <p:nvPr/>
        </p:nvSpPr>
        <p:spPr bwMode="auto">
          <a:xfrm>
            <a:off x="838200" y="1143000"/>
            <a:ext cx="155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7.8 </a:t>
            </a:r>
            <a:r>
              <a:rPr lang="ro-RO" altLang="en-US" sz="2000">
                <a:latin typeface="UT Sans Bold" panose="00000500000000000000" pitchFamily="50" charset="0"/>
              </a:rPr>
              <a:t>Educație</a:t>
            </a:r>
            <a:endParaRPr lang="en-US" altLang="en-US" sz="2000" b="1">
              <a:latin typeface="UT Sans Bold" panose="00000500000000000000" pitchFamily="50" charset="0"/>
            </a:endParaRPr>
          </a:p>
        </p:txBody>
      </p:sp>
      <p:sp>
        <p:nvSpPr>
          <p:cNvPr id="82951" name="Rectangle 1">
            <a:extLst>
              <a:ext uri="{FF2B5EF4-FFF2-40B4-BE49-F238E27FC236}">
                <a16:creationId xmlns:a16="http://schemas.microsoft.com/office/drawing/2014/main" id="{10DADC5F-2B8B-47AC-AE9B-526C87EA7E25}"/>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82952" name="TextBox 11">
            <a:extLst>
              <a:ext uri="{FF2B5EF4-FFF2-40B4-BE49-F238E27FC236}">
                <a16:creationId xmlns:a16="http://schemas.microsoft.com/office/drawing/2014/main" id="{DA994684-C732-49F3-9E22-7BCEBD520C88}"/>
              </a:ext>
            </a:extLst>
          </p:cNvPr>
          <p:cNvSpPr txBox="1">
            <a:spLocks noChangeArrowheads="1"/>
          </p:cNvSpPr>
          <p:nvPr/>
        </p:nvSpPr>
        <p:spPr bwMode="auto">
          <a:xfrm>
            <a:off x="609600" y="1524000"/>
            <a:ext cx="80010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ts val="600"/>
              </a:spcBef>
            </a:pPr>
            <a:r>
              <a:rPr lang="ro-RO" altLang="en-US">
                <a:latin typeface="UT Sans" panose="00000500000000000000" pitchFamily="50" charset="0"/>
              </a:rPr>
              <a:t>Noile tehnologii au fost utilizate pentru a motiva oamenii să vină cu idei noi și să le stimuleze creativitatea. Modul în care materialele sunt manipulate și lucrurile sunt realizate este fundamental alterarea din cauza progreselor tehnologice. Datorită capacității sale de a gestiona geometriile complexe și de a oferi libertate creativă, tehnologia este utilizată, de asemenea, în alte scopuri decât crearea rapidă de prototipuri, inclusiv o varietate de sectoare industriale în crearea de componente funcționale.</a:t>
            </a:r>
          </a:p>
          <a:p>
            <a:pPr algn="just">
              <a:spcBef>
                <a:spcPts val="600"/>
              </a:spcBef>
            </a:pPr>
            <a:r>
              <a:rPr lang="ro-RO" altLang="en-US" i="1">
                <a:latin typeface="UT Sans" panose="00000500000000000000" pitchFamily="50" charset="0"/>
              </a:rPr>
              <a:t>Imprimarea 3D este o revoluție uriașă, iar influența sa în educație este în creștere. Cursanții pot dobândi mai repede subiecte mai complicate și cu noi „instrumente” datorită imprimării­tridimensionale și a mediului înconjurător. Producătorii de imprimante 3D își promovează în prezent echipamentele ca având potențial de utilizare în educație.</a:t>
            </a:r>
          </a:p>
          <a:p>
            <a:pPr algn="just">
              <a:spcBef>
                <a:spcPts val="600"/>
              </a:spcBef>
            </a:pPr>
            <a:r>
              <a:rPr lang="ro-RO" altLang="en-US" b="1">
                <a:latin typeface="UT Sans" panose="00000500000000000000" pitchFamily="50" charset="0"/>
              </a:rPr>
              <a:t>Profesorii și formatorii trebuie să dezvolte competențe specializate pentru a integra imprimarea 3D în programele de formare și pentru a utiliza imprimantele și echipamentele aferente în mod independent. </a:t>
            </a:r>
            <a:endParaRPr lang="en-US" altLang="en-US" b="1" i="1">
              <a:latin typeface="UT Sans" panose="00000500000000000000" pitchFamily="50" charset="0"/>
            </a:endParaRPr>
          </a:p>
          <a:p>
            <a:pPr algn="just">
              <a:spcBef>
                <a:spcPts val="600"/>
              </a:spcBef>
            </a:pPr>
            <a:endParaRPr lang="en-US" altLang="en-US">
              <a:latin typeface="UT Sans" panose="00000500000000000000" pitchFamily="50"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3">
            <a:extLst>
              <a:ext uri="{FF2B5EF4-FFF2-40B4-BE49-F238E27FC236}">
                <a16:creationId xmlns:a16="http://schemas.microsoft.com/office/drawing/2014/main" id="{DF15D9A6-3E77-47F8-89EE-13CDE5F9A4E7}"/>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1F83D3DF-F310-4B38-9BAB-87AADEFB5DCB}"/>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A7EEB4EF-7469-4BBD-BA14-D4E247DF9BDB}"/>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10243" name="Picture 1">
            <a:extLst>
              <a:ext uri="{FF2B5EF4-FFF2-40B4-BE49-F238E27FC236}">
                <a16:creationId xmlns:a16="http://schemas.microsoft.com/office/drawing/2014/main" id="{113B0248-95F5-406F-A319-1170C0D97D74}"/>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Forma 1">
            <a:extLst>
              <a:ext uri="{FF2B5EF4-FFF2-40B4-BE49-F238E27FC236}">
                <a16:creationId xmlns:a16="http://schemas.microsoft.com/office/drawing/2014/main" id="{F76769D8-9B2D-4136-BEEC-05BF0FC12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6">
            <a:extLst>
              <a:ext uri="{FF2B5EF4-FFF2-40B4-BE49-F238E27FC236}">
                <a16:creationId xmlns:a16="http://schemas.microsoft.com/office/drawing/2014/main" id="{9D54E89E-729F-4E70-B4EA-E3C05B499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6" name="Group 1">
            <a:extLst>
              <a:ext uri="{FF2B5EF4-FFF2-40B4-BE49-F238E27FC236}">
                <a16:creationId xmlns:a16="http://schemas.microsoft.com/office/drawing/2014/main" id="{CCA94B2A-7455-45FF-B3D0-59201FE4B11D}"/>
              </a:ext>
            </a:extLst>
          </p:cNvPr>
          <p:cNvGrpSpPr>
            <a:grpSpLocks/>
          </p:cNvGrpSpPr>
          <p:nvPr/>
        </p:nvGrpSpPr>
        <p:grpSpPr bwMode="auto">
          <a:xfrm>
            <a:off x="76200" y="1362075"/>
            <a:ext cx="4333875" cy="5038725"/>
            <a:chOff x="342798" y="909637"/>
            <a:chExt cx="4333875" cy="5038725"/>
          </a:xfrm>
        </p:grpSpPr>
        <p:pic>
          <p:nvPicPr>
            <p:cNvPr id="10248" name="Picture 2">
              <a:extLst>
                <a:ext uri="{FF2B5EF4-FFF2-40B4-BE49-F238E27FC236}">
                  <a16:creationId xmlns:a16="http://schemas.microsoft.com/office/drawing/2014/main" id="{A649539B-EC27-470B-9295-9EE6FB3B3C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798" y="909637"/>
              <a:ext cx="4333875"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9" name="Group 7">
              <a:extLst>
                <a:ext uri="{FF2B5EF4-FFF2-40B4-BE49-F238E27FC236}">
                  <a16:creationId xmlns:a16="http://schemas.microsoft.com/office/drawing/2014/main" id="{A2BF1EC1-3515-4496-8427-05D894671D17}"/>
                </a:ext>
              </a:extLst>
            </p:cNvPr>
            <p:cNvGrpSpPr>
              <a:grpSpLocks/>
            </p:cNvGrpSpPr>
            <p:nvPr/>
          </p:nvGrpSpPr>
          <p:grpSpPr bwMode="auto">
            <a:xfrm>
              <a:off x="533399" y="1066800"/>
              <a:ext cx="4142166" cy="4675250"/>
              <a:chOff x="109186" y="0"/>
              <a:chExt cx="2372851" cy="3022204"/>
            </a:xfrm>
          </p:grpSpPr>
          <p:sp>
            <p:nvSpPr>
              <p:cNvPr id="10250" name="Forma 114">
                <a:extLst>
                  <a:ext uri="{FF2B5EF4-FFF2-40B4-BE49-F238E27FC236}">
                    <a16:creationId xmlns:a16="http://schemas.microsoft.com/office/drawing/2014/main" id="{3B6F375D-4841-4A7E-B3BF-D0D0222F5A29}"/>
                  </a:ext>
                </a:extLst>
              </p:cNvPr>
              <p:cNvSpPr txBox="1">
                <a:spLocks noChangeArrowheads="1"/>
              </p:cNvSpPr>
              <p:nvPr/>
            </p:nvSpPr>
            <p:spPr bwMode="auto">
              <a:xfrm>
                <a:off x="1477670" y="784202"/>
                <a:ext cx="93916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ro-RO" sz="1400" b="1">
                    <a:solidFill>
                      <a:srgbClr val="1B1B1B"/>
                    </a:solidFill>
                  </a:rPr>
                  <a:t>Industria medicală</a:t>
                </a:r>
              </a:p>
            </p:txBody>
          </p:sp>
          <p:sp>
            <p:nvSpPr>
              <p:cNvPr id="10251" name="Forma 116">
                <a:extLst>
                  <a:ext uri="{FF2B5EF4-FFF2-40B4-BE49-F238E27FC236}">
                    <a16:creationId xmlns:a16="http://schemas.microsoft.com/office/drawing/2014/main" id="{FFE0B569-BA81-4E09-B2C2-5723663DBBDE}"/>
                  </a:ext>
                </a:extLst>
              </p:cNvPr>
              <p:cNvSpPr txBox="1">
                <a:spLocks noChangeArrowheads="1"/>
              </p:cNvSpPr>
              <p:nvPr/>
            </p:nvSpPr>
            <p:spPr bwMode="auto">
              <a:xfrm>
                <a:off x="1543507" y="1258214"/>
                <a:ext cx="938530" cy="14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o-RO" sz="1400" b="1">
                    <a:solidFill>
                      <a:srgbClr val="1B1B1B"/>
                    </a:solidFill>
                  </a:rPr>
                  <a:t>Industria aviatică</a:t>
                </a:r>
                <a:endParaRPr lang="en-US" altLang="ro-RO" sz="1400" b="1"/>
              </a:p>
            </p:txBody>
          </p:sp>
          <p:sp>
            <p:nvSpPr>
              <p:cNvPr id="10252" name="Forma 118">
                <a:extLst>
                  <a:ext uri="{FF2B5EF4-FFF2-40B4-BE49-F238E27FC236}">
                    <a16:creationId xmlns:a16="http://schemas.microsoft.com/office/drawing/2014/main" id="{984C582B-ED65-4E53-9DEF-161E2DFA9E8E}"/>
                  </a:ext>
                </a:extLst>
              </p:cNvPr>
              <p:cNvSpPr txBox="1">
                <a:spLocks noChangeArrowheads="1"/>
              </p:cNvSpPr>
              <p:nvPr/>
            </p:nvSpPr>
            <p:spPr bwMode="auto">
              <a:xfrm>
                <a:off x="109186" y="1404518"/>
                <a:ext cx="859824"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05000"/>
                  </a:lnSpc>
                </a:pPr>
                <a:r>
                  <a:rPr lang="en-US" altLang="ro-RO" sz="1400" b="1">
                    <a:solidFill>
                      <a:srgbClr val="1B1B1B"/>
                    </a:solidFill>
                  </a:rPr>
                  <a:t>Aplicații </a:t>
                </a:r>
                <a:r>
                  <a:rPr lang="en-US" altLang="ro-RO" sz="1400" b="1"/>
                  <a:t>ale </a:t>
                </a:r>
                <a:r>
                  <a:rPr lang="en-US" altLang="ro-RO" sz="1400" b="1">
                    <a:solidFill>
                      <a:srgbClr val="1B1B1B"/>
                    </a:solidFill>
                  </a:rPr>
                  <a:t>imprimării 3D</a:t>
                </a:r>
                <a:endParaRPr lang="en-US" altLang="ro-RO" sz="1400" b="1"/>
              </a:p>
            </p:txBody>
          </p:sp>
          <p:sp>
            <p:nvSpPr>
              <p:cNvPr id="10253" name="Forma 120">
                <a:extLst>
                  <a:ext uri="{FF2B5EF4-FFF2-40B4-BE49-F238E27FC236}">
                    <a16:creationId xmlns:a16="http://schemas.microsoft.com/office/drawing/2014/main" id="{9C64119C-D613-464B-A6E6-59FF354190A2}"/>
                  </a:ext>
                </a:extLst>
              </p:cNvPr>
              <p:cNvSpPr txBox="1">
                <a:spLocks noChangeArrowheads="1"/>
              </p:cNvSpPr>
              <p:nvPr/>
            </p:nvSpPr>
            <p:spPr bwMode="auto">
              <a:xfrm>
                <a:off x="1477670" y="399678"/>
                <a:ext cx="939165"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05000"/>
                  </a:lnSpc>
                </a:pPr>
                <a:r>
                  <a:rPr lang="en-US" altLang="ro-RO" sz="1400" b="1">
                    <a:solidFill>
                      <a:srgbClr val="1B1B1B"/>
                    </a:solidFill>
                  </a:rPr>
                  <a:t>Industria protetică</a:t>
                </a:r>
              </a:p>
            </p:txBody>
          </p:sp>
          <p:sp>
            <p:nvSpPr>
              <p:cNvPr id="10254" name="Forma 122">
                <a:extLst>
                  <a:ext uri="{FF2B5EF4-FFF2-40B4-BE49-F238E27FC236}">
                    <a16:creationId xmlns:a16="http://schemas.microsoft.com/office/drawing/2014/main" id="{3E5D30B2-F764-47EE-988C-7F69483DAEBB}"/>
                  </a:ext>
                </a:extLst>
              </p:cNvPr>
              <p:cNvSpPr txBox="1">
                <a:spLocks noChangeArrowheads="1"/>
              </p:cNvSpPr>
              <p:nvPr/>
            </p:nvSpPr>
            <p:spPr bwMode="auto">
              <a:xfrm>
                <a:off x="1477670" y="1979901"/>
                <a:ext cx="86233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05000"/>
                  </a:lnSpc>
                </a:pPr>
                <a:r>
                  <a:rPr lang="en-US" altLang="ro-RO" sz="1400" b="1">
                    <a:solidFill>
                      <a:srgbClr val="1B1B1B"/>
                    </a:solidFill>
                  </a:rPr>
                  <a:t>Artă, design și </a:t>
                </a:r>
                <a:r>
                  <a:rPr lang="en-US" altLang="ro-RO" sz="1400" b="1"/>
                  <a:t>sculptură</a:t>
                </a:r>
              </a:p>
            </p:txBody>
          </p:sp>
          <p:sp>
            <p:nvSpPr>
              <p:cNvPr id="10255" name="Forma 124">
                <a:extLst>
                  <a:ext uri="{FF2B5EF4-FFF2-40B4-BE49-F238E27FC236}">
                    <a16:creationId xmlns:a16="http://schemas.microsoft.com/office/drawing/2014/main" id="{83B873BB-D4FF-4765-8043-C1B3D4B01C24}"/>
                  </a:ext>
                </a:extLst>
              </p:cNvPr>
              <p:cNvSpPr txBox="1">
                <a:spLocks noChangeArrowheads="1"/>
              </p:cNvSpPr>
              <p:nvPr/>
            </p:nvSpPr>
            <p:spPr bwMode="auto">
              <a:xfrm>
                <a:off x="1488288" y="1588502"/>
                <a:ext cx="78613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05000"/>
                  </a:lnSpc>
                </a:pPr>
                <a:r>
                  <a:rPr lang="en-US" altLang="ro-RO" sz="1400" b="1">
                    <a:solidFill>
                      <a:srgbClr val="1B1B1B"/>
                    </a:solidFill>
                  </a:rPr>
                  <a:t>Industria divertismentului</a:t>
                </a:r>
              </a:p>
            </p:txBody>
          </p:sp>
          <p:sp>
            <p:nvSpPr>
              <p:cNvPr id="10256" name="Forma 126">
                <a:extLst>
                  <a:ext uri="{FF2B5EF4-FFF2-40B4-BE49-F238E27FC236}">
                    <a16:creationId xmlns:a16="http://schemas.microsoft.com/office/drawing/2014/main" id="{7B6E1D59-CD12-43D2-AA07-69503A43E073}"/>
                  </a:ext>
                </a:extLst>
              </p:cNvPr>
              <p:cNvSpPr txBox="1">
                <a:spLocks noChangeArrowheads="1"/>
              </p:cNvSpPr>
              <p:nvPr/>
            </p:nvSpPr>
            <p:spPr bwMode="auto">
              <a:xfrm>
                <a:off x="1433995" y="0"/>
                <a:ext cx="894715"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05000"/>
                  </a:lnSpc>
                </a:pPr>
                <a:r>
                  <a:rPr lang="en-US" altLang="ro-RO" sz="1400" b="1">
                    <a:solidFill>
                      <a:srgbClr val="1B1B1B"/>
                    </a:solidFill>
                  </a:rPr>
                  <a:t>Industria automobilelor</a:t>
                </a:r>
              </a:p>
            </p:txBody>
          </p:sp>
          <p:sp>
            <p:nvSpPr>
              <p:cNvPr id="10257" name="Forma 128">
                <a:extLst>
                  <a:ext uri="{FF2B5EF4-FFF2-40B4-BE49-F238E27FC236}">
                    <a16:creationId xmlns:a16="http://schemas.microsoft.com/office/drawing/2014/main" id="{28814F46-CE40-4939-A716-9531D72B71D9}"/>
                  </a:ext>
                </a:extLst>
              </p:cNvPr>
              <p:cNvSpPr txBox="1">
                <a:spLocks noChangeArrowheads="1"/>
              </p:cNvSpPr>
              <p:nvPr/>
            </p:nvSpPr>
            <p:spPr bwMode="auto">
              <a:xfrm>
                <a:off x="1580083" y="2885044"/>
                <a:ext cx="533400" cy="1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o-RO" sz="1400" b="1"/>
                  <a:t>Educație</a:t>
                </a:r>
              </a:p>
            </p:txBody>
          </p:sp>
          <p:sp>
            <p:nvSpPr>
              <p:cNvPr id="10258" name="Forma 130">
                <a:extLst>
                  <a:ext uri="{FF2B5EF4-FFF2-40B4-BE49-F238E27FC236}">
                    <a16:creationId xmlns:a16="http://schemas.microsoft.com/office/drawing/2014/main" id="{DCDFD41D-6760-4564-822C-4B298F4C82A9}"/>
                  </a:ext>
                </a:extLst>
              </p:cNvPr>
              <p:cNvSpPr txBox="1">
                <a:spLocks noChangeArrowheads="1"/>
              </p:cNvSpPr>
              <p:nvPr/>
            </p:nvSpPr>
            <p:spPr bwMode="auto">
              <a:xfrm>
                <a:off x="1541628" y="2465222"/>
                <a:ext cx="679450" cy="1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ro-RO" sz="1400" b="1">
                    <a:solidFill>
                      <a:srgbClr val="1B1B1B"/>
                    </a:solidFill>
                  </a:rPr>
                  <a:t>Arhitectură</a:t>
                </a:r>
              </a:p>
            </p:txBody>
          </p:sp>
        </p:grpSp>
      </p:grpSp>
      <p:sp>
        <p:nvSpPr>
          <p:cNvPr id="10247" name="Rectangle 3">
            <a:extLst>
              <a:ext uri="{FF2B5EF4-FFF2-40B4-BE49-F238E27FC236}">
                <a16:creationId xmlns:a16="http://schemas.microsoft.com/office/drawing/2014/main" id="{449A83FC-4A41-4F46-9342-DDB2E70C9302}"/>
              </a:ext>
            </a:extLst>
          </p:cNvPr>
          <p:cNvSpPr>
            <a:spLocks noChangeArrowheads="1"/>
          </p:cNvSpPr>
          <p:nvPr/>
        </p:nvSpPr>
        <p:spPr bwMode="auto">
          <a:xfrm>
            <a:off x="4495800" y="1084263"/>
            <a:ext cx="4572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o-RO">
                <a:latin typeface="UT Sans" panose="00000500000000000000" pitchFamily="50" charset="0"/>
              </a:rPr>
              <a:t>Prototipuri rapide înseamnă tehnologii care fac posibilă crearea unei reprezentări fizice a unui model tridimensional (3D) direct dintr-o reprezentare digitală a unui model CAD și un prototip de lucru complet funcțional și relativ complex.</a:t>
            </a:r>
          </a:p>
          <a:p>
            <a:pPr algn="just"/>
            <a:endParaRPr lang="en-US" altLang="ro-RO">
              <a:latin typeface="UT Sans" panose="00000500000000000000" pitchFamily="50" charset="0"/>
            </a:endParaRPr>
          </a:p>
          <a:p>
            <a:pPr algn="just"/>
            <a:r>
              <a:rPr lang="en-US" altLang="ro-RO">
                <a:latin typeface="UT Sans" panose="00000500000000000000" pitchFamily="50" charset="0"/>
              </a:rPr>
              <a:t>Alături de robotică și sisteme inteligente, fabricarea aditivă sau imprimarea 3D, este o tehnologie cheie de conducere Industry 4.0. </a:t>
            </a:r>
          </a:p>
          <a:p>
            <a:pPr algn="just"/>
            <a:endParaRPr lang="en-US" altLang="ro-RO">
              <a:latin typeface="UT Sans" panose="00000500000000000000" pitchFamily="50" charset="0"/>
            </a:endParaRPr>
          </a:p>
          <a:p>
            <a:pPr algn="just"/>
            <a:r>
              <a:rPr lang="en-US" altLang="ro-RO">
                <a:latin typeface="UT Sans" panose="00000500000000000000" pitchFamily="50" charset="0"/>
              </a:rPr>
              <a:t>În contextul Industriei 4.0, imprimarea 3D apare ca o tehnologie de fabricație digitală valoroasă. </a:t>
            </a:r>
          </a:p>
          <a:p>
            <a:pPr algn="just"/>
            <a:endParaRPr lang="en-US" altLang="ro-RO">
              <a:latin typeface="UT Sans" panose="00000500000000000000" pitchFamily="50" charset="0"/>
            </a:endParaRPr>
          </a:p>
          <a:p>
            <a:pPr algn="just"/>
            <a:r>
              <a:rPr lang="en-US" altLang="ro-RO">
                <a:latin typeface="UT Sans" panose="00000500000000000000" pitchFamily="50" charset="0"/>
              </a:rPr>
              <a:t>O dată doar o tehnologie de prototipare rapidă, astăzi AM oferă o gamă largă de posibilități de fabricație, de la scule la personalizare în masă în aproape toate industriile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3">
            <a:extLst>
              <a:ext uri="{FF2B5EF4-FFF2-40B4-BE49-F238E27FC236}">
                <a16:creationId xmlns:a16="http://schemas.microsoft.com/office/drawing/2014/main" id="{290A73C4-56B3-4784-A096-F5ED50008A25}"/>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8FE79ED4-706C-4067-995D-5A2080B95159}"/>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18AAD8D2-4A89-4C70-9E51-2EF736AD469E}"/>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83971" name="Picture 1">
            <a:extLst>
              <a:ext uri="{FF2B5EF4-FFF2-40B4-BE49-F238E27FC236}">
                <a16:creationId xmlns:a16="http://schemas.microsoft.com/office/drawing/2014/main" id="{1C5DC2F8-6193-45F1-893C-E9F43DA0ED06}"/>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Forma 1">
            <a:extLst>
              <a:ext uri="{FF2B5EF4-FFF2-40B4-BE49-F238E27FC236}">
                <a16:creationId xmlns:a16="http://schemas.microsoft.com/office/drawing/2014/main" id="{497F525D-26AD-476F-9DFC-38DB21789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16">
            <a:extLst>
              <a:ext uri="{FF2B5EF4-FFF2-40B4-BE49-F238E27FC236}">
                <a16:creationId xmlns:a16="http://schemas.microsoft.com/office/drawing/2014/main" id="{07E69FB8-B3AA-47F2-BBDB-313CED068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Rectangle 1">
            <a:extLst>
              <a:ext uri="{FF2B5EF4-FFF2-40B4-BE49-F238E27FC236}">
                <a16:creationId xmlns:a16="http://schemas.microsoft.com/office/drawing/2014/main" id="{D3755FED-15ED-498B-9462-8E638E42559C}"/>
              </a:ext>
            </a:extLst>
          </p:cNvPr>
          <p:cNvSpPr>
            <a:spLocks noChangeArrowheads="1"/>
          </p:cNvSpPr>
          <p:nvPr/>
        </p:nvSpPr>
        <p:spPr bwMode="auto">
          <a:xfrm>
            <a:off x="838200" y="1143000"/>
            <a:ext cx="155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7.8 </a:t>
            </a:r>
            <a:r>
              <a:rPr lang="ro-RO" altLang="en-US" sz="2000">
                <a:latin typeface="UT Sans Bold" panose="00000500000000000000" pitchFamily="50" charset="0"/>
              </a:rPr>
              <a:t>Educație</a:t>
            </a:r>
            <a:endParaRPr lang="en-US" altLang="en-US" sz="2000" b="1">
              <a:latin typeface="UT Sans Bold" panose="00000500000000000000" pitchFamily="50" charset="0"/>
            </a:endParaRPr>
          </a:p>
        </p:txBody>
      </p:sp>
      <p:sp>
        <p:nvSpPr>
          <p:cNvPr id="83975" name="Rectangle 1">
            <a:extLst>
              <a:ext uri="{FF2B5EF4-FFF2-40B4-BE49-F238E27FC236}">
                <a16:creationId xmlns:a16="http://schemas.microsoft.com/office/drawing/2014/main" id="{4E144781-404D-4630-A5D5-9DD41B33086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83976" name="TextBox 11">
            <a:extLst>
              <a:ext uri="{FF2B5EF4-FFF2-40B4-BE49-F238E27FC236}">
                <a16:creationId xmlns:a16="http://schemas.microsoft.com/office/drawing/2014/main" id="{7C38FD55-32F6-4FD9-991E-61967F37074B}"/>
              </a:ext>
            </a:extLst>
          </p:cNvPr>
          <p:cNvSpPr txBox="1">
            <a:spLocks noChangeArrowheads="1"/>
          </p:cNvSpPr>
          <p:nvPr/>
        </p:nvSpPr>
        <p:spPr bwMode="auto">
          <a:xfrm>
            <a:off x="609600" y="1524000"/>
            <a:ext cx="8534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b="1">
                <a:latin typeface="UT Sans" panose="00000500000000000000" pitchFamily="50" charset="0"/>
              </a:rPr>
              <a:t>Beneficiile imprimării 3D asupra educației [6]:</a:t>
            </a:r>
            <a:endParaRPr lang="en-US" altLang="en-US" b="1">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De la faza de studiu și proiectare a modelelor până la faza de realizare a lucrurilor, studentul poate fi implicat, încurajând anticiparea și participarea activă</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Elevii nu sunt un consumator pasiv de informații, dar pot fi o parte a creativității și imaginației în crearea obiectelor lecției</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Nivelul de învățare este îmbunătățit prin extinderea cantității de cunoștințe care pot fi obținute într-un cadru fără beneficiul vizualizării, datorită capacității de a „vizualiza” în 3D obiectele menționate în cursuri.</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Elevii își îmbunătățesc abilitățile de persistență și rezistență în depășirea dificultăților.</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Surprinde interesul studenților</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Stimularea interacțiunii în timpul clasei</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Orice clasă poate fi transformată instantaneu într-o experiență de învățare interactivă prin utilizarea unei imprimante 3D. Această tehnică necesită anchetă prin interacțiune și promovează procesul de învățare, fie că este vorba de porțiuni de imprimare ale unui schelet pentru o clasă de biologie sau de producție de prototipuri pentru clasele de inginerie.</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Evaluarea obiectivă și la timp a rezultatelor educaționale</a:t>
            </a:r>
            <a:endParaRPr lang="en-US" altLang="en-US">
              <a:latin typeface="UT Sans" panose="00000500000000000000" pitchFamily="50"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3">
            <a:extLst>
              <a:ext uri="{FF2B5EF4-FFF2-40B4-BE49-F238E27FC236}">
                <a16:creationId xmlns:a16="http://schemas.microsoft.com/office/drawing/2014/main" id="{3DDA7B09-D15D-4AF9-B07C-AA654DFE2E89}"/>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DC916F9F-0DB2-4BD6-BA26-69D348D9CD84}"/>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290B912A-B7B5-4EE6-ABF0-4D05DB981263}"/>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84995" name="Picture 1">
            <a:extLst>
              <a:ext uri="{FF2B5EF4-FFF2-40B4-BE49-F238E27FC236}">
                <a16:creationId xmlns:a16="http://schemas.microsoft.com/office/drawing/2014/main" id="{E12880A7-7F8C-4025-824D-D7049B64E849}"/>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Forma 1">
            <a:extLst>
              <a:ext uri="{FF2B5EF4-FFF2-40B4-BE49-F238E27FC236}">
                <a16:creationId xmlns:a16="http://schemas.microsoft.com/office/drawing/2014/main" id="{F8A10246-16CE-48CA-AEB9-A262BDE6A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16">
            <a:extLst>
              <a:ext uri="{FF2B5EF4-FFF2-40B4-BE49-F238E27FC236}">
                <a16:creationId xmlns:a16="http://schemas.microsoft.com/office/drawing/2014/main" id="{C3EC3B55-A983-4263-AF0A-4001B1028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Rectangle 1">
            <a:extLst>
              <a:ext uri="{FF2B5EF4-FFF2-40B4-BE49-F238E27FC236}">
                <a16:creationId xmlns:a16="http://schemas.microsoft.com/office/drawing/2014/main" id="{1E5B5617-772C-40AB-B766-7E740D51AD24}"/>
              </a:ext>
            </a:extLst>
          </p:cNvPr>
          <p:cNvSpPr>
            <a:spLocks noChangeArrowheads="1"/>
          </p:cNvSpPr>
          <p:nvPr/>
        </p:nvSpPr>
        <p:spPr bwMode="auto">
          <a:xfrm>
            <a:off x="838200" y="1143000"/>
            <a:ext cx="155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7.8 </a:t>
            </a:r>
            <a:r>
              <a:rPr lang="ro-RO" altLang="en-US" sz="2000">
                <a:latin typeface="UT Sans Bold" panose="00000500000000000000" pitchFamily="50" charset="0"/>
              </a:rPr>
              <a:t>Educație</a:t>
            </a:r>
            <a:endParaRPr lang="en-US" altLang="en-US" sz="2000" b="1">
              <a:latin typeface="UT Sans Bold" panose="00000500000000000000" pitchFamily="50" charset="0"/>
            </a:endParaRPr>
          </a:p>
        </p:txBody>
      </p:sp>
      <p:sp>
        <p:nvSpPr>
          <p:cNvPr id="84999" name="Rectangle 1">
            <a:extLst>
              <a:ext uri="{FF2B5EF4-FFF2-40B4-BE49-F238E27FC236}">
                <a16:creationId xmlns:a16="http://schemas.microsoft.com/office/drawing/2014/main" id="{EAE8323D-85BF-4097-9B7B-F3E83EF222F0}"/>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85000" name="TextBox 11">
            <a:extLst>
              <a:ext uri="{FF2B5EF4-FFF2-40B4-BE49-F238E27FC236}">
                <a16:creationId xmlns:a16="http://schemas.microsoft.com/office/drawing/2014/main" id="{7D8FF976-1E49-4C3A-94F9-93D61E159F96}"/>
              </a:ext>
            </a:extLst>
          </p:cNvPr>
          <p:cNvSpPr txBox="1">
            <a:spLocks noChangeArrowheads="1"/>
          </p:cNvSpPr>
          <p:nvPr/>
        </p:nvSpPr>
        <p:spPr bwMode="auto">
          <a:xfrm>
            <a:off x="609600" y="1524000"/>
            <a:ext cx="80010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b="1">
                <a:latin typeface="UT Sans" panose="00000500000000000000" pitchFamily="50" charset="0"/>
              </a:rPr>
              <a:t>Beneficii:</a:t>
            </a:r>
          </a:p>
          <a:p>
            <a:pPr>
              <a:buFont typeface="Arial" panose="020B0604020202020204" pitchFamily="34" charset="0"/>
              <a:buChar char="•"/>
            </a:pPr>
            <a:r>
              <a:rPr lang="ro-RO" altLang="en-US">
                <a:latin typeface="UT Sans" panose="00000500000000000000" pitchFamily="50" charset="0"/>
              </a:rPr>
              <a:t>Îmbunătățirea observării și a concentrării, sporirea creativității, îmbunătățirea obiceiurilor de învățare independente, dezvoltarea imaginației spațiale, dezvoltarea capacității reflexive și de soluționare a problemelor și promovarea cooperării </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Făcând învățarea mai concentrată, proaspătă, romană și distractivă</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Promovarea gândirii critice și a expunerii la idei noi</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Reducerea sarcinilor administrative, de exemplu raportarea absenței</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Permite explorarea mai autentică a obiectelor și conceptelor</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Oferă elevilor o înțelegere completă a obiectelor și structurilor</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Este o tehnologie inovatoare care aduce noi metode de învățare</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Să facă învățarea mai vioaie și mai semnificativă [3]</a:t>
            </a:r>
            <a:endParaRPr lang="en-US" altLang="en-US">
              <a:latin typeface="UT Sans" panose="00000500000000000000" pitchFamily="50" charset="0"/>
            </a:endParaRPr>
          </a:p>
          <a:p>
            <a:pPr>
              <a:buFont typeface="Arial" panose="020B0604020202020204" pitchFamily="34" charset="0"/>
              <a:buChar char="•"/>
            </a:pPr>
            <a:r>
              <a:rPr lang="ro-RO" altLang="en-US">
                <a:latin typeface="UT Sans" panose="00000500000000000000" pitchFamily="50" charset="0"/>
              </a:rPr>
              <a:t>Imprimarea 3D schimbă modul în care elevii învață, oferindu-le o experiență practică care îi încurajează să acorde atenție detaliilor, să fie mai creativi și să-și vadă munca venind la viață. Deoarece elevii sunt provocați să gândească diferit, permițându-le să construiască în mod eficient ceva îl face real și în cele din urmă îi poate încuraja să ia pașii incrementali care duc frecvent la a fi cel care proiectează următorul lucru mare.</a:t>
            </a:r>
            <a:endParaRPr lang="en-US" altLang="en-US">
              <a:latin typeface="UT Sans" panose="00000500000000000000" pitchFamily="50"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3">
            <a:extLst>
              <a:ext uri="{FF2B5EF4-FFF2-40B4-BE49-F238E27FC236}">
                <a16:creationId xmlns:a16="http://schemas.microsoft.com/office/drawing/2014/main" id="{17DF2284-D09E-4DED-82D3-412363D02D29}"/>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4747B8B8-F78C-4028-94D3-C890A446916B}"/>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E64CACBF-6004-4E55-AEF4-7673C250D3B5}"/>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86019" name="Picture 1">
            <a:extLst>
              <a:ext uri="{FF2B5EF4-FFF2-40B4-BE49-F238E27FC236}">
                <a16:creationId xmlns:a16="http://schemas.microsoft.com/office/drawing/2014/main" id="{6C103EE4-764B-48C2-88B3-87D8DA7054D1}"/>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Forma 1">
            <a:extLst>
              <a:ext uri="{FF2B5EF4-FFF2-40B4-BE49-F238E27FC236}">
                <a16:creationId xmlns:a16="http://schemas.microsoft.com/office/drawing/2014/main" id="{84CCA0C4-100A-4CDD-BAC2-EB1B378FE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16">
            <a:extLst>
              <a:ext uri="{FF2B5EF4-FFF2-40B4-BE49-F238E27FC236}">
                <a16:creationId xmlns:a16="http://schemas.microsoft.com/office/drawing/2014/main" id="{A996CAC7-1470-48D7-9A51-9B9B7C16A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Rectangle 1">
            <a:extLst>
              <a:ext uri="{FF2B5EF4-FFF2-40B4-BE49-F238E27FC236}">
                <a16:creationId xmlns:a16="http://schemas.microsoft.com/office/drawing/2014/main" id="{4298E447-0873-4F42-8AF5-9F2B0791C607}"/>
              </a:ext>
            </a:extLst>
          </p:cNvPr>
          <p:cNvSpPr>
            <a:spLocks noChangeArrowheads="1"/>
          </p:cNvSpPr>
          <p:nvPr/>
        </p:nvSpPr>
        <p:spPr bwMode="auto">
          <a:xfrm>
            <a:off x="838200" y="1143000"/>
            <a:ext cx="155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7.8 </a:t>
            </a:r>
            <a:r>
              <a:rPr lang="ro-RO" altLang="en-US" sz="2000">
                <a:latin typeface="UT Sans Bold" panose="00000500000000000000" pitchFamily="50" charset="0"/>
              </a:rPr>
              <a:t>Educație</a:t>
            </a:r>
            <a:endParaRPr lang="en-US" altLang="en-US" sz="2000" b="1">
              <a:latin typeface="UT Sans Bold" panose="00000500000000000000" pitchFamily="50" charset="0"/>
            </a:endParaRPr>
          </a:p>
        </p:txBody>
      </p:sp>
      <p:sp>
        <p:nvSpPr>
          <p:cNvPr id="86023" name="Rectangle 1">
            <a:extLst>
              <a:ext uri="{FF2B5EF4-FFF2-40B4-BE49-F238E27FC236}">
                <a16:creationId xmlns:a16="http://schemas.microsoft.com/office/drawing/2014/main" id="{599A5546-AB06-4B71-8A9E-B3C3FFFF981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86024" name="TextBox 11">
            <a:extLst>
              <a:ext uri="{FF2B5EF4-FFF2-40B4-BE49-F238E27FC236}">
                <a16:creationId xmlns:a16="http://schemas.microsoft.com/office/drawing/2014/main" id="{C69FC924-D883-4892-ABC9-D1DF5D73D5B2}"/>
              </a:ext>
            </a:extLst>
          </p:cNvPr>
          <p:cNvSpPr txBox="1">
            <a:spLocks noChangeArrowheads="1"/>
          </p:cNvSpPr>
          <p:nvPr/>
        </p:nvSpPr>
        <p:spPr bwMode="auto">
          <a:xfrm>
            <a:off x="609600" y="1524000"/>
            <a:ext cx="8534400"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b="1">
                <a:latin typeface="UT Sans" panose="00000500000000000000" pitchFamily="50" charset="0"/>
              </a:rPr>
              <a:t>Dezavantaje</a:t>
            </a:r>
            <a:r>
              <a:rPr lang="ro-RO" altLang="en-US">
                <a:latin typeface="UT Sans" panose="00000500000000000000" pitchFamily="50" charset="0"/>
              </a:rPr>
              <a:t>:</a:t>
            </a:r>
            <a:endParaRPr lang="en-US" altLang="en-US">
              <a:latin typeface="UT Sans" panose="00000500000000000000" pitchFamily="50" charset="0"/>
            </a:endParaRPr>
          </a:p>
          <a:p>
            <a:pPr>
              <a:buFont typeface="Wingdings" panose="05000000000000000000" pitchFamily="2" charset="2"/>
              <a:buChar char="§"/>
            </a:pPr>
            <a:r>
              <a:rPr lang="ro-RO" altLang="en-US">
                <a:latin typeface="UT Sans" panose="00000500000000000000" pitchFamily="50" charset="0"/>
              </a:rPr>
              <a:t>Procesul său este foarte lent</a:t>
            </a:r>
            <a:endParaRPr lang="en-US" altLang="en-US">
              <a:latin typeface="UT Sans" panose="00000500000000000000" pitchFamily="50" charset="0"/>
            </a:endParaRPr>
          </a:p>
          <a:p>
            <a:pPr>
              <a:buFont typeface="Wingdings" panose="05000000000000000000" pitchFamily="2" charset="2"/>
              <a:buChar char="§"/>
            </a:pPr>
            <a:r>
              <a:rPr lang="ro-RO" altLang="en-US">
                <a:latin typeface="UT Sans" panose="00000500000000000000" pitchFamily="50" charset="0"/>
              </a:rPr>
              <a:t>Este scumpă</a:t>
            </a:r>
            <a:endParaRPr lang="en-US" altLang="en-US">
              <a:latin typeface="UT Sans" panose="00000500000000000000" pitchFamily="50" charset="0"/>
            </a:endParaRPr>
          </a:p>
          <a:p>
            <a:pPr>
              <a:buFont typeface="Wingdings" panose="05000000000000000000" pitchFamily="2" charset="2"/>
              <a:buChar char="§"/>
            </a:pPr>
            <a:r>
              <a:rPr lang="ro-RO" altLang="en-US">
                <a:latin typeface="UT Sans" panose="00000500000000000000" pitchFamily="50" charset="0"/>
              </a:rPr>
              <a:t>Rezultatele imprimantelor 3D de multe ori eșuează deoarece: 1. imprimantele sunt noi pe piață și pot avea bug-uri, 2. există probleme de probleme hardware și 3. există setări incorecte sau modelul digital nu este bine conceput</a:t>
            </a:r>
            <a:endParaRPr lang="en-US" altLang="en-US">
              <a:latin typeface="UT Sans" panose="00000500000000000000" pitchFamily="50" charset="0"/>
            </a:endParaRPr>
          </a:p>
          <a:p>
            <a:pPr>
              <a:buFont typeface="Wingdings" panose="05000000000000000000" pitchFamily="2" charset="2"/>
              <a:buChar char="§"/>
            </a:pPr>
            <a:r>
              <a:rPr lang="ro-RO" altLang="en-US">
                <a:latin typeface="UT Sans" panose="00000500000000000000" pitchFamily="50" charset="0"/>
              </a:rPr>
              <a:t>Lipsa cunoștințelor și a competențelor specifice ale formatorilor </a:t>
            </a:r>
            <a:endParaRPr lang="en-US" altLang="en-US">
              <a:latin typeface="UT Sans" panose="00000500000000000000" pitchFamily="50" charset="0"/>
            </a:endParaRPr>
          </a:p>
          <a:p>
            <a:pPr>
              <a:buFont typeface="Wingdings" panose="05000000000000000000" pitchFamily="2" charset="2"/>
              <a:buChar char="§"/>
            </a:pPr>
            <a:r>
              <a:rPr lang="ro-RO" altLang="en-US">
                <a:latin typeface="UT Sans" panose="00000500000000000000" pitchFamily="50" charset="0"/>
              </a:rPr>
              <a:t>Este dificil să schimbi programele și metodologiile educaționale</a:t>
            </a:r>
            <a:endParaRPr lang="en-US" altLang="en-US">
              <a:latin typeface="UT Sans" panose="00000500000000000000" pitchFamily="50" charset="0"/>
            </a:endParaRPr>
          </a:p>
          <a:p>
            <a:pPr>
              <a:buFont typeface="Wingdings" panose="05000000000000000000" pitchFamily="2" charset="2"/>
              <a:buChar char="§"/>
            </a:pPr>
            <a:r>
              <a:rPr lang="ro-RO" altLang="en-US">
                <a:latin typeface="UT Sans" panose="00000500000000000000" pitchFamily="50" charset="0"/>
              </a:rPr>
              <a:t>Lipsa abordărilor educaționale bazate pe imprimarea 3D</a:t>
            </a:r>
            <a:endParaRPr lang="en-US" altLang="en-US">
              <a:latin typeface="UT Sans" panose="00000500000000000000" pitchFamily="50" charset="0"/>
            </a:endParaRPr>
          </a:p>
          <a:p>
            <a:pPr>
              <a:buFont typeface="Wingdings" panose="05000000000000000000" pitchFamily="2" charset="2"/>
              <a:buChar char="§"/>
            </a:pPr>
            <a:r>
              <a:rPr lang="ro-RO" altLang="en-US">
                <a:latin typeface="UT Sans" panose="00000500000000000000" pitchFamily="50" charset="0"/>
              </a:rPr>
              <a:t>Este un efort dificil și consumatoare de timp </a:t>
            </a:r>
            <a:endParaRPr lang="en-US" altLang="en-US">
              <a:latin typeface="UT Sans" panose="00000500000000000000" pitchFamily="50" charset="0"/>
            </a:endParaRPr>
          </a:p>
          <a:p>
            <a:pPr algn="just">
              <a:spcBef>
                <a:spcPts val="600"/>
              </a:spcBef>
            </a:pPr>
            <a:endParaRPr lang="en-US" altLang="en-US" sz="1600">
              <a:latin typeface="UT Sans" panose="00000500000000000000" pitchFamily="50"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3">
            <a:extLst>
              <a:ext uri="{FF2B5EF4-FFF2-40B4-BE49-F238E27FC236}">
                <a16:creationId xmlns:a16="http://schemas.microsoft.com/office/drawing/2014/main" id="{454E396E-033F-420A-9C09-B45854314D40}"/>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DB04881A-9DE6-4E74-8FC9-18DAACF9682B}"/>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417056BB-73B5-43DD-9854-FA82982C8C00}"/>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87043" name="Picture 1">
            <a:extLst>
              <a:ext uri="{FF2B5EF4-FFF2-40B4-BE49-F238E27FC236}">
                <a16:creationId xmlns:a16="http://schemas.microsoft.com/office/drawing/2014/main" id="{A259B0EF-6CC1-46CA-A260-F0FEE4F8D9E6}"/>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Forma 1">
            <a:extLst>
              <a:ext uri="{FF2B5EF4-FFF2-40B4-BE49-F238E27FC236}">
                <a16:creationId xmlns:a16="http://schemas.microsoft.com/office/drawing/2014/main" id="{0CBF2A71-7CBA-4662-88CF-DF38F4ECE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16">
            <a:extLst>
              <a:ext uri="{FF2B5EF4-FFF2-40B4-BE49-F238E27FC236}">
                <a16:creationId xmlns:a16="http://schemas.microsoft.com/office/drawing/2014/main" id="{C56ACDD1-4A62-4668-BFE9-AFC62805F3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Rectangle 1">
            <a:extLst>
              <a:ext uri="{FF2B5EF4-FFF2-40B4-BE49-F238E27FC236}">
                <a16:creationId xmlns:a16="http://schemas.microsoft.com/office/drawing/2014/main" id="{CFE33A02-B2A2-42CA-9D19-1918DE38BFD3}"/>
              </a:ext>
            </a:extLst>
          </p:cNvPr>
          <p:cNvSpPr>
            <a:spLocks noChangeArrowheads="1"/>
          </p:cNvSpPr>
          <p:nvPr/>
        </p:nvSpPr>
        <p:spPr bwMode="auto">
          <a:xfrm>
            <a:off x="838200" y="1143000"/>
            <a:ext cx="155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sz="2000">
                <a:latin typeface="UT Sans Bold" panose="00000500000000000000" pitchFamily="50" charset="0"/>
                <a:cs typeface="Calibri Light" panose="020F0302020204030204" pitchFamily="34" charset="0"/>
              </a:rPr>
              <a:t>7.8 </a:t>
            </a:r>
            <a:r>
              <a:rPr lang="ro-RO" altLang="en-US" sz="2000">
                <a:latin typeface="UT Sans Bold" panose="00000500000000000000" pitchFamily="50" charset="0"/>
              </a:rPr>
              <a:t>Educație</a:t>
            </a:r>
            <a:endParaRPr lang="en-US" altLang="en-US" sz="2000" b="1">
              <a:latin typeface="UT Sans Bold" panose="00000500000000000000" pitchFamily="50" charset="0"/>
            </a:endParaRPr>
          </a:p>
        </p:txBody>
      </p:sp>
      <p:sp>
        <p:nvSpPr>
          <p:cNvPr id="87047" name="Rectangle 1">
            <a:extLst>
              <a:ext uri="{FF2B5EF4-FFF2-40B4-BE49-F238E27FC236}">
                <a16:creationId xmlns:a16="http://schemas.microsoft.com/office/drawing/2014/main" id="{A3D5B7E4-5A71-4C22-8309-6EFFBDE174D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br>
              <a:rPr lang="ro-RO" altLang="en-US" sz="1200">
                <a:solidFill>
                  <a:srgbClr val="000000"/>
                </a:solidFill>
                <a:latin typeface="Calibri" panose="020F0502020204030204" pitchFamily="34" charset="0"/>
                <a:cs typeface="Times New Roman" panose="02020603050405020304" pitchFamily="18" charset="0"/>
              </a:rPr>
            </a:br>
            <a:endParaRPr lang="en-US" altLang="en-US" sz="600"/>
          </a:p>
          <a:p>
            <a:endParaRPr lang="en-US" altLang="en-US"/>
          </a:p>
        </p:txBody>
      </p:sp>
      <p:sp>
        <p:nvSpPr>
          <p:cNvPr id="87048" name="TextBox 11">
            <a:extLst>
              <a:ext uri="{FF2B5EF4-FFF2-40B4-BE49-F238E27FC236}">
                <a16:creationId xmlns:a16="http://schemas.microsoft.com/office/drawing/2014/main" id="{5EAC6605-8CF1-4AC5-B91E-78042C0F5844}"/>
              </a:ext>
            </a:extLst>
          </p:cNvPr>
          <p:cNvSpPr txBox="1">
            <a:spLocks noChangeArrowheads="1"/>
          </p:cNvSpPr>
          <p:nvPr/>
        </p:nvSpPr>
        <p:spPr bwMode="auto">
          <a:xfrm>
            <a:off x="609600" y="1524000"/>
            <a:ext cx="8534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ro-RO" altLang="en-US" b="1">
                <a:latin typeface="UT Sans" panose="00000500000000000000" pitchFamily="50" charset="0"/>
              </a:rPr>
              <a:t>Exemple</a:t>
            </a:r>
            <a:r>
              <a:rPr lang="ro-RO" altLang="en-US">
                <a:latin typeface="UT Sans" panose="00000500000000000000" pitchFamily="50" charset="0"/>
              </a:rPr>
              <a:t>:</a:t>
            </a:r>
            <a:endParaRPr lang="en-US" altLang="en-US">
              <a:latin typeface="UT Sans" panose="00000500000000000000" pitchFamily="50" charset="0"/>
            </a:endParaRPr>
          </a:p>
          <a:p>
            <a:pPr algn="just">
              <a:spcBef>
                <a:spcPts val="600"/>
              </a:spcBef>
            </a:pPr>
            <a:endParaRPr lang="en-US" altLang="en-US" sz="1600">
              <a:latin typeface="UT Sans" panose="00000500000000000000" pitchFamily="50" charset="0"/>
            </a:endParaRPr>
          </a:p>
        </p:txBody>
      </p:sp>
      <p:pic>
        <p:nvPicPr>
          <p:cNvPr id="87049" name="Picutre 125">
            <a:extLst>
              <a:ext uri="{FF2B5EF4-FFF2-40B4-BE49-F238E27FC236}">
                <a16:creationId xmlns:a16="http://schemas.microsoft.com/office/drawing/2014/main" id="{2D76C717-49C3-4672-B3BF-17C8A419C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133600"/>
            <a:ext cx="354171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0" name="Imagine 126">
            <a:extLst>
              <a:ext uri="{FF2B5EF4-FFF2-40B4-BE49-F238E27FC236}">
                <a16:creationId xmlns:a16="http://schemas.microsoft.com/office/drawing/2014/main" id="{443A7A49-7F93-4FF0-BD46-6DA0C588CC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066800"/>
            <a:ext cx="3048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1" name="Imagine 127">
            <a:extLst>
              <a:ext uri="{FF2B5EF4-FFF2-40B4-BE49-F238E27FC236}">
                <a16:creationId xmlns:a16="http://schemas.microsoft.com/office/drawing/2014/main" id="{8CE0738A-1EF8-49EC-9675-BD7792BD0B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4038600"/>
            <a:ext cx="5280025"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479A11-4210-4939-A9EF-6318C419E074}"/>
              </a:ext>
            </a:extLst>
          </p:cNvPr>
          <p:cNvSpPr/>
          <p:nvPr/>
        </p:nvSpPr>
        <p:spPr>
          <a:xfrm>
            <a:off x="8064500" y="5857875"/>
            <a:ext cx="215900" cy="2159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10" name="Rectangle 9">
            <a:extLst>
              <a:ext uri="{FF2B5EF4-FFF2-40B4-BE49-F238E27FC236}">
                <a16:creationId xmlns:a16="http://schemas.microsoft.com/office/drawing/2014/main" id="{A05B276C-D183-4CE8-B5CE-E85315313FC1}"/>
              </a:ext>
            </a:extLst>
          </p:cNvPr>
          <p:cNvSpPr/>
          <p:nvPr/>
        </p:nvSpPr>
        <p:spPr>
          <a:xfrm>
            <a:off x="8135938" y="5929313"/>
            <a:ext cx="73025"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15" name="Rectangle 14">
            <a:extLst>
              <a:ext uri="{FF2B5EF4-FFF2-40B4-BE49-F238E27FC236}">
                <a16:creationId xmlns:a16="http://schemas.microsoft.com/office/drawing/2014/main" id="{9EA04148-3EBF-4F25-8871-D8F3A984FC90}"/>
              </a:ext>
            </a:extLst>
          </p:cNvPr>
          <p:cNvSpPr/>
          <p:nvPr/>
        </p:nvSpPr>
        <p:spPr>
          <a:xfrm>
            <a:off x="6624638" y="5857875"/>
            <a:ext cx="215900" cy="215900"/>
          </a:xfrm>
          <a:prstGeom prst="rect">
            <a:avLst/>
          </a:prstGeom>
          <a:solidFill>
            <a:srgbClr val="DC00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16" name="Rectangle 15">
            <a:extLst>
              <a:ext uri="{FF2B5EF4-FFF2-40B4-BE49-F238E27FC236}">
                <a16:creationId xmlns:a16="http://schemas.microsoft.com/office/drawing/2014/main" id="{2C1CF3B4-C61E-4998-A063-3D795FB84B1B}"/>
              </a:ext>
            </a:extLst>
          </p:cNvPr>
          <p:cNvSpPr/>
          <p:nvPr/>
        </p:nvSpPr>
        <p:spPr>
          <a:xfrm>
            <a:off x="6696075" y="5929313"/>
            <a:ext cx="73025"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21" name="Rectangle 20">
            <a:extLst>
              <a:ext uri="{FF2B5EF4-FFF2-40B4-BE49-F238E27FC236}">
                <a16:creationId xmlns:a16="http://schemas.microsoft.com/office/drawing/2014/main" id="{ED9D57C3-8EA5-44A0-9C76-C6543C85AE54}"/>
              </a:ext>
            </a:extLst>
          </p:cNvPr>
          <p:cNvSpPr/>
          <p:nvPr/>
        </p:nvSpPr>
        <p:spPr>
          <a:xfrm>
            <a:off x="8064500" y="4418013"/>
            <a:ext cx="215900" cy="215900"/>
          </a:xfrm>
          <a:prstGeom prst="rect">
            <a:avLst/>
          </a:prstGeom>
          <a:solidFill>
            <a:srgbClr val="771D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22" name="Rectangle 21">
            <a:extLst>
              <a:ext uri="{FF2B5EF4-FFF2-40B4-BE49-F238E27FC236}">
                <a16:creationId xmlns:a16="http://schemas.microsoft.com/office/drawing/2014/main" id="{A2DCFBEF-3E26-4E3F-8548-D0B2960B136C}"/>
              </a:ext>
            </a:extLst>
          </p:cNvPr>
          <p:cNvSpPr/>
          <p:nvPr/>
        </p:nvSpPr>
        <p:spPr>
          <a:xfrm>
            <a:off x="8135938" y="4489450"/>
            <a:ext cx="73025"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18" name="Rectangle 17">
            <a:extLst>
              <a:ext uri="{FF2B5EF4-FFF2-40B4-BE49-F238E27FC236}">
                <a16:creationId xmlns:a16="http://schemas.microsoft.com/office/drawing/2014/main" id="{3E8D4B29-C702-4370-B6E8-0DB1EED7D978}"/>
              </a:ext>
            </a:extLst>
          </p:cNvPr>
          <p:cNvSpPr/>
          <p:nvPr/>
        </p:nvSpPr>
        <p:spPr>
          <a:xfrm>
            <a:off x="5184775" y="5857875"/>
            <a:ext cx="215900" cy="215900"/>
          </a:xfrm>
          <a:prstGeom prst="rect">
            <a:avLst/>
          </a:prstGeom>
          <a:solidFill>
            <a:srgbClr val="ED73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19" name="Rectangle 18">
            <a:extLst>
              <a:ext uri="{FF2B5EF4-FFF2-40B4-BE49-F238E27FC236}">
                <a16:creationId xmlns:a16="http://schemas.microsoft.com/office/drawing/2014/main" id="{93497EFC-ED14-4AF0-8031-104B06977624}"/>
              </a:ext>
            </a:extLst>
          </p:cNvPr>
          <p:cNvSpPr/>
          <p:nvPr/>
        </p:nvSpPr>
        <p:spPr>
          <a:xfrm>
            <a:off x="5256213" y="5929313"/>
            <a:ext cx="73025"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24" name="Rectangle 23">
            <a:extLst>
              <a:ext uri="{FF2B5EF4-FFF2-40B4-BE49-F238E27FC236}">
                <a16:creationId xmlns:a16="http://schemas.microsoft.com/office/drawing/2014/main" id="{AA3EA109-A54E-4F1C-BCBA-991BEA106C31}"/>
              </a:ext>
            </a:extLst>
          </p:cNvPr>
          <p:cNvSpPr/>
          <p:nvPr/>
        </p:nvSpPr>
        <p:spPr>
          <a:xfrm>
            <a:off x="6624638" y="4418013"/>
            <a:ext cx="215900" cy="215900"/>
          </a:xfrm>
          <a:prstGeom prst="rect">
            <a:avLst/>
          </a:prstGeom>
          <a:solidFill>
            <a:srgbClr val="0064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25" name="Rectangle 24">
            <a:extLst>
              <a:ext uri="{FF2B5EF4-FFF2-40B4-BE49-F238E27FC236}">
                <a16:creationId xmlns:a16="http://schemas.microsoft.com/office/drawing/2014/main" id="{AC024B9E-2A94-4444-A718-850899F73C7A}"/>
              </a:ext>
            </a:extLst>
          </p:cNvPr>
          <p:cNvSpPr/>
          <p:nvPr/>
        </p:nvSpPr>
        <p:spPr>
          <a:xfrm>
            <a:off x="6696075" y="4489450"/>
            <a:ext cx="73025"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27" name="Rectangle 26">
            <a:extLst>
              <a:ext uri="{FF2B5EF4-FFF2-40B4-BE49-F238E27FC236}">
                <a16:creationId xmlns:a16="http://schemas.microsoft.com/office/drawing/2014/main" id="{E45A6656-ECB1-4C6B-99A6-609B21AC483B}"/>
              </a:ext>
            </a:extLst>
          </p:cNvPr>
          <p:cNvSpPr/>
          <p:nvPr/>
        </p:nvSpPr>
        <p:spPr>
          <a:xfrm>
            <a:off x="8064500" y="2978150"/>
            <a:ext cx="215900" cy="215900"/>
          </a:xfrm>
          <a:prstGeom prst="rect">
            <a:avLst/>
          </a:prstGeom>
          <a:solidFill>
            <a:srgbClr val="F7AE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28" name="Rectangle 27">
            <a:extLst>
              <a:ext uri="{FF2B5EF4-FFF2-40B4-BE49-F238E27FC236}">
                <a16:creationId xmlns:a16="http://schemas.microsoft.com/office/drawing/2014/main" id="{26E23776-FB8B-448E-84BE-F161D61F6379}"/>
              </a:ext>
            </a:extLst>
          </p:cNvPr>
          <p:cNvSpPr/>
          <p:nvPr/>
        </p:nvSpPr>
        <p:spPr>
          <a:xfrm>
            <a:off x="8135938" y="3049588"/>
            <a:ext cx="73025"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88078" name="TextBox 29">
            <a:extLst>
              <a:ext uri="{FF2B5EF4-FFF2-40B4-BE49-F238E27FC236}">
                <a16:creationId xmlns:a16="http://schemas.microsoft.com/office/drawing/2014/main" id="{6FE4F753-8CE1-4461-A4F2-5AD82DC4448B}"/>
              </a:ext>
            </a:extLst>
          </p:cNvPr>
          <p:cNvSpPr txBox="1">
            <a:spLocks noChangeArrowheads="1"/>
          </p:cNvSpPr>
          <p:nvPr/>
        </p:nvSpPr>
        <p:spPr bwMode="auto">
          <a:xfrm>
            <a:off x="1447800" y="3429000"/>
            <a:ext cx="70453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400" b="1">
                <a:latin typeface="UT Sans" panose="00000500000000000000" pitchFamily="50" charset="0"/>
              </a:rPr>
              <a:t>MULTUMESC !</a:t>
            </a:r>
          </a:p>
        </p:txBody>
      </p:sp>
      <p:pic>
        <p:nvPicPr>
          <p:cNvPr id="88079" name="Picture 1">
            <a:extLst>
              <a:ext uri="{FF2B5EF4-FFF2-40B4-BE49-F238E27FC236}">
                <a16:creationId xmlns:a16="http://schemas.microsoft.com/office/drawing/2014/main" id="{63AFE24A-7AFF-4259-B7AD-FAC2FB9CB924}"/>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0" name="Forma 1">
            <a:extLst>
              <a:ext uri="{FF2B5EF4-FFF2-40B4-BE49-F238E27FC236}">
                <a16:creationId xmlns:a16="http://schemas.microsoft.com/office/drawing/2014/main" id="{BC249BA2-C029-4FCB-B1F2-2CE47765F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1" name="Picture 16">
            <a:extLst>
              <a:ext uri="{FF2B5EF4-FFF2-40B4-BE49-F238E27FC236}">
                <a16:creationId xmlns:a16="http://schemas.microsoft.com/office/drawing/2014/main" id="{F097FBD1-4A9B-4967-870C-5C25B39C28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3">
            <a:extLst>
              <a:ext uri="{FF2B5EF4-FFF2-40B4-BE49-F238E27FC236}">
                <a16:creationId xmlns:a16="http://schemas.microsoft.com/office/drawing/2014/main" id="{A14A30C5-9140-4DD5-95ED-43C400D79669}"/>
              </a:ext>
            </a:extLst>
          </p:cNvPr>
          <p:cNvGrpSpPr>
            <a:grpSpLocks/>
          </p:cNvGrpSpPr>
          <p:nvPr/>
        </p:nvGrpSpPr>
        <p:grpSpPr bwMode="auto">
          <a:xfrm>
            <a:off x="8459788" y="6237288"/>
            <a:ext cx="215900" cy="215900"/>
            <a:chOff x="2772000" y="1932221"/>
            <a:chExt cx="2340000" cy="2340000"/>
          </a:xfrm>
        </p:grpSpPr>
        <p:sp>
          <p:nvSpPr>
            <p:cNvPr id="5" name="Rectangle 4">
              <a:extLst>
                <a:ext uri="{FF2B5EF4-FFF2-40B4-BE49-F238E27FC236}">
                  <a16:creationId xmlns:a16="http://schemas.microsoft.com/office/drawing/2014/main" id="{FE257451-5F9E-4BC5-B996-F181C65F3A19}"/>
                </a:ext>
              </a:extLst>
            </p:cNvPr>
            <p:cNvSpPr/>
            <p:nvPr/>
          </p:nvSpPr>
          <p:spPr>
            <a:xfrm>
              <a:off x="2772000" y="1932221"/>
              <a:ext cx="2340000" cy="234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sp>
          <p:nvSpPr>
            <p:cNvPr id="6" name="Rectangle 5">
              <a:extLst>
                <a:ext uri="{FF2B5EF4-FFF2-40B4-BE49-F238E27FC236}">
                  <a16:creationId xmlns:a16="http://schemas.microsoft.com/office/drawing/2014/main" id="{7301E51E-5530-4D00-AA96-D4EB402234AE}"/>
                </a:ext>
              </a:extLst>
            </p:cNvPr>
            <p:cNvSpPr/>
            <p:nvPr/>
          </p:nvSpPr>
          <p:spPr>
            <a:xfrm>
              <a:off x="3546259" y="2706480"/>
              <a:ext cx="791471" cy="7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n>
                  <a:solidFill>
                    <a:schemeClr val="bg2">
                      <a:lumMod val="75000"/>
                    </a:schemeClr>
                  </a:solidFill>
                </a:ln>
                <a:solidFill>
                  <a:schemeClr val="tx1"/>
                </a:solidFill>
              </a:endParaRPr>
            </a:p>
          </p:txBody>
        </p:sp>
      </p:grpSp>
      <p:pic>
        <p:nvPicPr>
          <p:cNvPr id="11267" name="Picture 1">
            <a:extLst>
              <a:ext uri="{FF2B5EF4-FFF2-40B4-BE49-F238E27FC236}">
                <a16:creationId xmlns:a16="http://schemas.microsoft.com/office/drawing/2014/main" id="{214357E7-4376-4988-833E-FD0A194505A3}"/>
              </a:ext>
            </a:extLst>
          </p:cNvPr>
          <p:cNvPicPr>
            <a:picLocks noChangeAspect="1"/>
          </p:cNvPicPr>
          <p:nvPr/>
        </p:nvPicPr>
        <p:blipFill>
          <a:blip r:embed="rId2">
            <a:lum contrast="-90000"/>
            <a:extLst>
              <a:ext uri="{28A0092B-C50C-407E-A947-70E740481C1C}">
                <a14:useLocalDpi xmlns:a14="http://schemas.microsoft.com/office/drawing/2010/main" val="0"/>
              </a:ext>
            </a:extLst>
          </a:blip>
          <a:srcRect/>
          <a:stretch>
            <a:fillRect/>
          </a:stretch>
        </p:blipFill>
        <p:spPr bwMode="auto">
          <a:xfrm>
            <a:off x="379413" y="85725"/>
            <a:ext cx="11890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Forma 1">
            <a:extLst>
              <a:ext uri="{FF2B5EF4-FFF2-40B4-BE49-F238E27FC236}">
                <a16:creationId xmlns:a16="http://schemas.microsoft.com/office/drawing/2014/main" id="{F03802AF-66FE-4714-9257-7C46B22E0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8425"/>
            <a:ext cx="15827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6">
            <a:extLst>
              <a:ext uri="{FF2B5EF4-FFF2-40B4-BE49-F238E27FC236}">
                <a16:creationId xmlns:a16="http://schemas.microsoft.com/office/drawing/2014/main" id="{D6C4C6F1-B047-44EA-A728-F3470CA773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0"/>
            <a:ext cx="23622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1">
            <a:extLst>
              <a:ext uri="{FF2B5EF4-FFF2-40B4-BE49-F238E27FC236}">
                <a16:creationId xmlns:a16="http://schemas.microsoft.com/office/drawing/2014/main" id="{9C7FBA10-5262-4FE3-8B18-CEACA1124945}"/>
              </a:ext>
            </a:extLst>
          </p:cNvPr>
          <p:cNvSpPr>
            <a:spLocks noChangeArrowheads="1"/>
          </p:cNvSpPr>
          <p:nvPr/>
        </p:nvSpPr>
        <p:spPr bwMode="auto">
          <a:xfrm>
            <a:off x="371475" y="1066800"/>
            <a:ext cx="8459788"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ro-RO" sz="2400" b="1">
                <a:latin typeface="UT Sans" panose="00000500000000000000" pitchFamily="50" charset="0"/>
              </a:rPr>
              <a:t>Avantajele fabricației aditive</a:t>
            </a:r>
          </a:p>
          <a:p>
            <a:pPr algn="just"/>
            <a:endParaRPr lang="en-US" altLang="ro-RO" b="1">
              <a:latin typeface="UT Sans" panose="00000500000000000000" pitchFamily="50" charset="0"/>
            </a:endParaRPr>
          </a:p>
          <a:p>
            <a:pPr algn="just"/>
            <a:r>
              <a:rPr lang="en-US" altLang="ro-RO">
                <a:latin typeface="UT Sans" panose="00000500000000000000" pitchFamily="50" charset="0"/>
              </a:rPr>
              <a:t>Imprimarea 3D este o tehnologie în curs de dezvoltare rapidă. </a:t>
            </a:r>
          </a:p>
          <a:p>
            <a:pPr algn="just"/>
            <a:endParaRPr lang="en-US" altLang="ro-RO">
              <a:latin typeface="UT Sans" panose="00000500000000000000" pitchFamily="50" charset="0"/>
            </a:endParaRPr>
          </a:p>
          <a:p>
            <a:pPr algn="just"/>
            <a:r>
              <a:rPr lang="en-US" altLang="ro-RO">
                <a:latin typeface="UT Sans" panose="00000500000000000000" pitchFamily="50" charset="0"/>
              </a:rPr>
              <a:t>Acesta vine cu setul său unic de avantaje, dar, de asemenea, rămâne în urma producției tradiționale în unele moduri. </a:t>
            </a:r>
          </a:p>
          <a:p>
            <a:pPr algn="just"/>
            <a:endParaRPr lang="en-US" altLang="ro-RO">
              <a:latin typeface="UT Sans" panose="00000500000000000000" pitchFamily="50" charset="0"/>
            </a:endParaRPr>
          </a:p>
          <a:p>
            <a:pPr algn="just"/>
            <a:r>
              <a:rPr lang="en-US" altLang="ro-RO">
                <a:latin typeface="UT Sans" panose="00000500000000000000" pitchFamily="50" charset="0"/>
              </a:rPr>
              <a:t>Cele mai importante beneficii și limitări ale imprimării 3D, ținând cont de tehnologiile de imprimare 3D ale PRO și CON sunt disponibile în prezent. </a:t>
            </a:r>
          </a:p>
          <a:p>
            <a:pPr algn="just"/>
            <a:endParaRPr lang="en-US" altLang="ro-RO">
              <a:latin typeface="UT Sans" panose="00000500000000000000" pitchFamily="50" charset="0"/>
            </a:endParaRPr>
          </a:p>
          <a:p>
            <a:pPr algn="just"/>
            <a:r>
              <a:rPr lang="en-US" altLang="ro-RO">
                <a:latin typeface="UT Sans" panose="00000500000000000000" pitchFamily="50" charset="0"/>
              </a:rPr>
              <a:t>Utilizarea lor este importantă pentru a înțelege unde se află astăzi imprimarea 3D și unde se îndreaptă în curând.</a:t>
            </a:r>
          </a:p>
        </p:txBody>
      </p:sp>
      <p:sp>
        <p:nvSpPr>
          <p:cNvPr id="11271" name="Rectangle 2">
            <a:extLst>
              <a:ext uri="{FF2B5EF4-FFF2-40B4-BE49-F238E27FC236}">
                <a16:creationId xmlns:a16="http://schemas.microsoft.com/office/drawing/2014/main" id="{D6AE8750-A31E-4645-8609-809F1B157072}"/>
              </a:ext>
            </a:extLst>
          </p:cNvPr>
          <p:cNvSpPr>
            <a:spLocks noChangeArrowheads="1"/>
          </p:cNvSpPr>
          <p:nvPr/>
        </p:nvSpPr>
        <p:spPr bwMode="auto">
          <a:xfrm>
            <a:off x="457200" y="4575175"/>
            <a:ext cx="8534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en-US" altLang="ro-RO">
                <a:latin typeface="UT Sans" panose="00000500000000000000" pitchFamily="50" charset="0"/>
              </a:rPr>
              <a:t>Prototipuri low-cost cu rotații foarte rapide</a:t>
            </a:r>
          </a:p>
          <a:p>
            <a:pPr>
              <a:buFont typeface="Arial" panose="020B0604020202020204" pitchFamily="34" charset="0"/>
              <a:buChar char="•"/>
            </a:pPr>
            <a:r>
              <a:rPr lang="en-US" altLang="ro-RO">
                <a:latin typeface="UT Sans" panose="00000500000000000000" pitchFamily="50" charset="0"/>
              </a:rPr>
              <a:t>Costuri de înființare foarte scăzute</a:t>
            </a:r>
          </a:p>
          <a:p>
            <a:pPr>
              <a:buFont typeface="Arial" panose="020B0604020202020204" pitchFamily="34" charset="0"/>
              <a:buChar char="•"/>
            </a:pPr>
            <a:r>
              <a:rPr lang="en-US" altLang="ro-RO">
                <a:latin typeface="UT Sans" panose="00000500000000000000" pitchFamily="50" charset="0"/>
              </a:rPr>
              <a:t>Gamă largă de materiale (speciale)</a:t>
            </a:r>
          </a:p>
          <a:p>
            <a:pPr>
              <a:buFont typeface="Arial" panose="020B0604020202020204" pitchFamily="34" charset="0"/>
              <a:buChar char="•"/>
            </a:pPr>
            <a:r>
              <a:rPr lang="en-US" altLang="ro-RO">
                <a:latin typeface="UT Sans" panose="00000500000000000000" pitchFamily="50" charset="0"/>
              </a:rPr>
              <a:t>Complexitate geometrică fără costuri suplimentare</a:t>
            </a:r>
          </a:p>
          <a:p>
            <a:pPr>
              <a:buFont typeface="Arial" panose="020B0604020202020204" pitchFamily="34" charset="0"/>
              <a:buChar char="•"/>
            </a:pPr>
            <a:r>
              <a:rPr lang="en-US" altLang="ro-RO">
                <a:latin typeface="UT Sans" panose="00000500000000000000" pitchFamily="50" charset="0"/>
              </a:rPr>
              <a:t>Limitări ale imprimării 3D</a:t>
            </a:r>
          </a:p>
          <a:p>
            <a:pPr>
              <a:buFont typeface="Arial" panose="020B0604020202020204" pitchFamily="34" charset="0"/>
              <a:buChar char="•"/>
            </a:pPr>
            <a:r>
              <a:rPr lang="en-US" altLang="ro-RO">
                <a:latin typeface="UT Sans" panose="00000500000000000000" pitchFamily="50" charset="0"/>
              </a:rPr>
              <a:t>Rezistență mai mică și proprietăți materiale anizotrope</a:t>
            </a:r>
          </a:p>
          <a:p>
            <a:pPr>
              <a:buFont typeface="Arial" panose="020B0604020202020204" pitchFamily="34" charset="0"/>
              <a:buChar char="•"/>
            </a:pPr>
            <a:r>
              <a:rPr lang="en-US" altLang="ro-RO">
                <a:latin typeface="UT Sans" panose="00000500000000000000" pitchFamily="50" charset="0"/>
              </a:rPr>
              <a:t>Post-procesare și îndepărtarea suportului</a:t>
            </a:r>
          </a:p>
          <a:p>
            <a:pPr>
              <a:buFont typeface="Arial" panose="020B0604020202020204" pitchFamily="34" charset="0"/>
              <a:buChar char="•"/>
            </a:pPr>
            <a:r>
              <a:rPr lang="en-US" altLang="ro-RO">
                <a:latin typeface="UT Sans" panose="00000500000000000000" pitchFamily="50" charset="0"/>
              </a:rPr>
              <a:t>Mai puțină competitivitate din punct de vedere al costurilor la volume mai mari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2652</TotalTime>
  <Words>8770</Words>
  <Application>Microsoft Office PowerPoint</Application>
  <PresentationFormat>On-screen Show (4:3)</PresentationFormat>
  <Paragraphs>842</Paragraphs>
  <Slides>84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84</vt:i4>
      </vt:variant>
    </vt:vector>
  </HeadingPairs>
  <TitlesOfParts>
    <vt:vector size="91" baseType="lpstr">
      <vt:lpstr>Arial</vt:lpstr>
      <vt:lpstr>Calibri</vt:lpstr>
      <vt:lpstr>Calibri Light</vt:lpstr>
      <vt:lpstr>UT Sans</vt:lpstr>
      <vt:lpstr>UT Sans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Angela REPANOVICI</cp:lastModifiedBy>
  <cp:revision>312</cp:revision>
  <dcterms:created xsi:type="dcterms:W3CDTF">2017-10-19T09:49:50Z</dcterms:created>
  <dcterms:modified xsi:type="dcterms:W3CDTF">2022-12-01T17:28:26Z</dcterms:modified>
</cp:coreProperties>
</file>